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9" r:id="rId3"/>
    <p:sldId id="287" r:id="rId4"/>
    <p:sldId id="261" r:id="rId6"/>
    <p:sldId id="331" r:id="rId7"/>
    <p:sldId id="348" r:id="rId8"/>
    <p:sldId id="263" r:id="rId9"/>
    <p:sldId id="334" r:id="rId10"/>
    <p:sldId id="350" r:id="rId11"/>
    <p:sldId id="264" r:id="rId12"/>
    <p:sldId id="345" r:id="rId13"/>
    <p:sldId id="337" r:id="rId14"/>
    <p:sldId id="347" r:id="rId15"/>
    <p:sldId id="343" r:id="rId16"/>
    <p:sldId id="346" r:id="rId17"/>
    <p:sldId id="349" r:id="rId18"/>
    <p:sldId id="351" r:id="rId19"/>
    <p:sldId id="352" r:id="rId20"/>
    <p:sldId id="342" r:id="rId21"/>
    <p:sldId id="267" r:id="rId22"/>
    <p:sldId id="338" r:id="rId23"/>
    <p:sldId id="339" r:id="rId24"/>
    <p:sldId id="268" r:id="rId25"/>
    <p:sldId id="340" r:id="rId26"/>
    <p:sldId id="31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7CBDF3"/>
    <a:srgbClr val="EDA182"/>
    <a:srgbClr val="AAC4DD"/>
    <a:srgbClr val="F2C6B0"/>
    <a:srgbClr val="F3F5F7"/>
    <a:srgbClr val="163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showGuides="1">
      <p:cViewPr varScale="1">
        <p:scale>
          <a:sx n="93" d="100"/>
          <a:sy n="93" d="100"/>
        </p:scale>
        <p:origin x="72" y="207"/>
      </p:cViewPr>
      <p:guideLst>
        <p:guide orient="horz" pos="2124"/>
        <p:guide pos="3812"/>
        <p:guide orient="horz" pos="997"/>
        <p:guide pos="27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43753-EE0A-466C-B4F8-21D9C2E9EA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553BD-886F-4E5A-AB83-DF8F9144A61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6" name="矩形 85"/>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userDrawn="1"/>
        </p:nvGrpSpPr>
        <p:grpSpPr>
          <a:xfrm>
            <a:off x="142834" y="2028719"/>
            <a:ext cx="2663220" cy="461665"/>
            <a:chOff x="215900" y="982915"/>
            <a:chExt cx="2663220"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663220" cy="461665"/>
              <a:chOff x="215900" y="982915"/>
              <a:chExt cx="2663220" cy="461665"/>
            </a:xfrm>
          </p:grpSpPr>
          <p:sp>
            <p:nvSpPr>
              <p:cNvPr id="90" name="矩形 89"/>
              <p:cNvSpPr/>
              <p:nvPr/>
            </p:nvSpPr>
            <p:spPr>
              <a:xfrm>
                <a:off x="215900" y="982915"/>
                <a:ext cx="301686" cy="461665"/>
              </a:xfrm>
              <a:prstGeom prst="rect">
                <a:avLst/>
              </a:prstGeom>
            </p:spPr>
            <p:txBody>
              <a:bodyPr wrap="none">
                <a:spAutoFit/>
              </a:bodyPr>
              <a:lstStyle/>
              <a:p>
                <a:r>
                  <a:rPr lang="en-US" altLang="zh-CN" sz="2400" dirty="0">
                    <a:solidFill>
                      <a:schemeClr val="bg1"/>
                    </a:solidFill>
                    <a:latin typeface="Impact" panose="020B0806030902050204" pitchFamily="34" charset="0"/>
                    <a:cs typeface="+mn-ea"/>
                    <a:sym typeface="+mn-lt"/>
                  </a:rPr>
                  <a:t>1</a:t>
                </a:r>
                <a:endParaRPr lang="zh-CN" altLang="en-US" sz="2400" dirty="0">
                  <a:solidFill>
                    <a:schemeClr val="bg1"/>
                  </a:solidFill>
                  <a:latin typeface="Impact" panose="020B0806030902050204" pitchFamily="34" charset="0"/>
                </a:endParaRPr>
              </a:p>
            </p:txBody>
          </p:sp>
          <p:sp>
            <p:nvSpPr>
              <p:cNvPr id="91" name="矩形 90"/>
              <p:cNvSpPr/>
              <p:nvPr/>
            </p:nvSpPr>
            <p:spPr>
              <a:xfrm>
                <a:off x="668834" y="1044470"/>
                <a:ext cx="2210286" cy="337185"/>
              </a:xfrm>
              <a:prstGeom prst="rect">
                <a:avLst/>
              </a:prstGeom>
            </p:spPr>
            <p:txBody>
              <a:bodyPr wrap="none">
                <a:spAutoFit/>
              </a:bodyPr>
              <a:lstStyle/>
              <a:p>
                <a:r>
                  <a:rPr lang="zh-CN" altLang="en-US" sz="1600" b="1" dirty="0">
                    <a:solidFill>
                      <a:schemeClr val="bg1"/>
                    </a:solidFill>
                  </a:rPr>
                  <a:t>研究背景与立项依据</a:t>
                </a:r>
                <a:endParaRPr lang="en-US" altLang="zh-CN" sz="1600" b="1" dirty="0">
                  <a:solidFill>
                    <a:schemeClr val="bg1"/>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93" name="组合 92"/>
          <p:cNvGrpSpPr/>
          <p:nvPr userDrawn="1"/>
        </p:nvGrpSpPr>
        <p:grpSpPr>
          <a:xfrm>
            <a:off x="142834" y="2662927"/>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lstStyle/>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99" name="组合 98"/>
          <p:cNvGrpSpPr/>
          <p:nvPr userDrawn="1"/>
        </p:nvGrpSpPr>
        <p:grpSpPr>
          <a:xfrm>
            <a:off x="142834" y="3297135"/>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05" name="组合 104"/>
          <p:cNvGrpSpPr/>
          <p:nvPr userDrawn="1"/>
        </p:nvGrpSpPr>
        <p:grpSpPr>
          <a:xfrm>
            <a:off x="142834" y="3931343"/>
            <a:ext cx="2459517" cy="461665"/>
            <a:chOff x="215900" y="982915"/>
            <a:chExt cx="2459517"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59517" cy="461665"/>
              <a:chOff x="215900" y="982915"/>
              <a:chExt cx="2459517" cy="461665"/>
            </a:xfrm>
          </p:grpSpPr>
          <p:sp>
            <p:nvSpPr>
              <p:cNvPr id="108" name="矩形 107"/>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09" name="矩形 108"/>
              <p:cNvSpPr/>
              <p:nvPr/>
            </p:nvSpPr>
            <p:spPr>
              <a:xfrm>
                <a:off x="668834" y="1044470"/>
                <a:ext cx="2006583" cy="337185"/>
              </a:xfrm>
              <a:prstGeom prst="rect">
                <a:avLst/>
              </a:prstGeom>
            </p:spPr>
            <p:txBody>
              <a:bodyPr wrap="none">
                <a:spAutoFit/>
              </a:bodyPr>
              <a:lstStyle/>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11" name="组合 110"/>
          <p:cNvGrpSpPr/>
          <p:nvPr userDrawn="1"/>
        </p:nvGrpSpPr>
        <p:grpSpPr>
          <a:xfrm>
            <a:off x="142834" y="4565551"/>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1665"/>
              <a:chOff x="215900" y="982915"/>
              <a:chExt cx="2464614" cy="461665"/>
            </a:xfrm>
          </p:grpSpPr>
          <p:sp>
            <p:nvSpPr>
              <p:cNvPr id="114" name="矩形 113"/>
              <p:cNvSpPr/>
              <p:nvPr/>
            </p:nvSpPr>
            <p:spPr>
              <a:xfrm>
                <a:off x="215900" y="982915"/>
                <a:ext cx="349776"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sp>
        <p:nvSpPr>
          <p:cNvPr id="117" name="矩形 116"/>
          <p:cNvSpPr/>
          <p:nvPr userDrawn="1"/>
        </p:nvSpPr>
        <p:spPr>
          <a:xfrm>
            <a:off x="385266" y="1004908"/>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179036" y="1615379"/>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142834" y="1857269"/>
            <a:ext cx="2464614" cy="461665"/>
            <a:chOff x="215900" y="982915"/>
            <a:chExt cx="2464614" cy="461665"/>
          </a:xfrm>
        </p:grpSpPr>
        <p:cxnSp>
          <p:nvCxnSpPr>
            <p:cNvPr id="9" name="直接连接符 8"/>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15900" y="982915"/>
              <a:ext cx="2464614" cy="460375"/>
              <a:chOff x="215900" y="982915"/>
              <a:chExt cx="2464614" cy="460375"/>
            </a:xfrm>
          </p:grpSpPr>
          <p:sp>
            <p:nvSpPr>
              <p:cNvPr id="11" name="矩形 10"/>
              <p:cNvSpPr/>
              <p:nvPr/>
            </p:nvSpPr>
            <p:spPr>
              <a:xfrm>
                <a:off x="215900" y="982915"/>
                <a:ext cx="299085" cy="460375"/>
              </a:xfrm>
              <a:prstGeom prst="rect">
                <a:avLst/>
              </a:prstGeom>
            </p:spPr>
            <p:txBody>
              <a:bodyPr wrap="none">
                <a:spAutoFit/>
              </a:bodyPr>
              <a:lstStyle/>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12" name="矩形 11"/>
              <p:cNvSpPr/>
              <p:nvPr/>
            </p:nvSpPr>
            <p:spPr>
              <a:xfrm>
                <a:off x="668834" y="1044470"/>
                <a:ext cx="2011680" cy="337185"/>
              </a:xfrm>
              <a:prstGeom prst="rect">
                <a:avLst/>
              </a:prstGeom>
            </p:spPr>
            <p:txBody>
              <a:bodyPr wrap="none">
                <a:spAutoFit/>
              </a:bodyPr>
              <a:lstStyle/>
              <a:p>
                <a:pPr algn="l">
                  <a:buClrTx/>
                  <a:buSzTx/>
                  <a:buFontTx/>
                </a:pPr>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13"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4" name="组合 13"/>
          <p:cNvGrpSpPr/>
          <p:nvPr userDrawn="1"/>
        </p:nvGrpSpPr>
        <p:grpSpPr>
          <a:xfrm>
            <a:off x="142834" y="2491477"/>
            <a:ext cx="2464614" cy="461665"/>
            <a:chOff x="215900" y="982915"/>
            <a:chExt cx="2464614" cy="461665"/>
          </a:xfrm>
        </p:grpSpPr>
        <p:cxnSp>
          <p:nvCxnSpPr>
            <p:cNvPr id="15" name="直接连接符 14"/>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15900" y="982915"/>
              <a:ext cx="2464614" cy="460375"/>
              <a:chOff x="215900" y="982915"/>
              <a:chExt cx="2464614" cy="460375"/>
            </a:xfrm>
          </p:grpSpPr>
          <p:sp>
            <p:nvSpPr>
              <p:cNvPr id="17" name="矩形 16"/>
              <p:cNvSpPr/>
              <p:nvPr/>
            </p:nvSpPr>
            <p:spPr>
              <a:xfrm>
                <a:off x="215900" y="982915"/>
                <a:ext cx="335915" cy="460375"/>
              </a:xfrm>
              <a:prstGeom prst="rect">
                <a:avLst/>
              </a:prstGeom>
            </p:spPr>
            <p:txBody>
              <a:bodyPr wrap="none">
                <a:spAutoFit/>
              </a:bodyPr>
              <a:lstStyle/>
              <a:p>
                <a:pPr algn="l">
                  <a:buClrTx/>
                  <a:buSzTx/>
                  <a:buFontTx/>
                </a:pPr>
                <a:r>
                  <a:rPr lang="en-US" altLang="zh-CN" sz="2400" dirty="0">
                    <a:solidFill>
                      <a:schemeClr val="bg1"/>
                    </a:solidFill>
                    <a:latin typeface="Impact" panose="020B0806030902050204" pitchFamily="34" charset="0"/>
                    <a:cs typeface="+mn-ea"/>
                    <a:sym typeface="+mn-lt"/>
                  </a:rPr>
                  <a:t>2</a:t>
                </a:r>
                <a:endParaRPr lang="en-US" altLang="zh-CN" sz="2400" dirty="0">
                  <a:solidFill>
                    <a:schemeClr val="bg1"/>
                  </a:solidFill>
                  <a:latin typeface="Impact" panose="020B0806030902050204" pitchFamily="34" charset="0"/>
                  <a:cs typeface="+mn-ea"/>
                </a:endParaRPr>
              </a:p>
            </p:txBody>
          </p:sp>
          <p:sp>
            <p:nvSpPr>
              <p:cNvPr id="18" name="矩形 17"/>
              <p:cNvSpPr/>
              <p:nvPr/>
            </p:nvSpPr>
            <p:spPr>
              <a:xfrm>
                <a:off x="668834" y="1044470"/>
                <a:ext cx="2011680" cy="337185"/>
              </a:xfrm>
              <a:prstGeom prst="rect">
                <a:avLst/>
              </a:prstGeom>
            </p:spPr>
            <p:txBody>
              <a:bodyPr wrap="none">
                <a:spAutoFit/>
              </a:bodyPr>
              <a:lstStyle/>
              <a:p>
                <a:r>
                  <a:rPr lang="zh-CN" altLang="en-US" sz="1600" b="1" dirty="0">
                    <a:solidFill>
                      <a:schemeClr val="bg1"/>
                    </a:solidFill>
                  </a:rPr>
                  <a:t>研究对象与研究内容</a:t>
                </a:r>
                <a:endParaRPr lang="zh-CN" altLang="en-US" sz="1600" dirty="0">
                  <a:solidFill>
                    <a:schemeClr val="bg1">
                      <a:alpha val="35000"/>
                    </a:schemeClr>
                  </a:solidFill>
                </a:endParaRPr>
              </a:p>
            </p:txBody>
          </p:sp>
          <p:sp>
            <p:nvSpPr>
              <p:cNvPr id="19"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20" name="组合 19"/>
          <p:cNvGrpSpPr/>
          <p:nvPr userDrawn="1"/>
        </p:nvGrpSpPr>
        <p:grpSpPr>
          <a:xfrm>
            <a:off x="142834" y="3125685"/>
            <a:ext cx="2464614" cy="461665"/>
            <a:chOff x="215900" y="982915"/>
            <a:chExt cx="2464614" cy="461665"/>
          </a:xfrm>
        </p:grpSpPr>
        <p:cxnSp>
          <p:nvCxnSpPr>
            <p:cNvPr id="21" name="直接连接符 20"/>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215900" y="982915"/>
              <a:ext cx="2464614" cy="461665"/>
              <a:chOff x="215900" y="982915"/>
              <a:chExt cx="2464614" cy="461665"/>
            </a:xfrm>
          </p:grpSpPr>
          <p:sp>
            <p:nvSpPr>
              <p:cNvPr id="23" name="矩形 22"/>
              <p:cNvSpPr/>
              <p:nvPr/>
            </p:nvSpPr>
            <p:spPr>
              <a:xfrm>
                <a:off x="215900" y="982915"/>
                <a:ext cx="348172"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24" name="矩形 23"/>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25"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26" name="组合 25"/>
          <p:cNvGrpSpPr/>
          <p:nvPr userDrawn="1"/>
        </p:nvGrpSpPr>
        <p:grpSpPr>
          <a:xfrm>
            <a:off x="142834" y="3759893"/>
            <a:ext cx="2459517" cy="461665"/>
            <a:chOff x="215900" y="982915"/>
            <a:chExt cx="2459517" cy="461665"/>
          </a:xfrm>
        </p:grpSpPr>
        <p:cxnSp>
          <p:nvCxnSpPr>
            <p:cNvPr id="27" name="直接连接符 26"/>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15900" y="982915"/>
              <a:ext cx="2459517" cy="461665"/>
              <a:chOff x="215900" y="982915"/>
              <a:chExt cx="2459517" cy="461665"/>
            </a:xfrm>
          </p:grpSpPr>
          <p:sp>
            <p:nvSpPr>
              <p:cNvPr id="29" name="矩形 28"/>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30" name="矩形 29"/>
              <p:cNvSpPr/>
              <p:nvPr/>
            </p:nvSpPr>
            <p:spPr>
              <a:xfrm>
                <a:off x="668834" y="1044470"/>
                <a:ext cx="2006583" cy="337185"/>
              </a:xfrm>
              <a:prstGeom prst="rect">
                <a:avLst/>
              </a:prstGeom>
            </p:spPr>
            <p:txBody>
              <a:bodyPr wrap="none">
                <a:spAutoFit/>
              </a:bodyPr>
              <a:lstStyle/>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31"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32" name="组合 31"/>
          <p:cNvGrpSpPr/>
          <p:nvPr userDrawn="1"/>
        </p:nvGrpSpPr>
        <p:grpSpPr>
          <a:xfrm>
            <a:off x="142834" y="4394101"/>
            <a:ext cx="2464614" cy="461665"/>
            <a:chOff x="215900" y="982915"/>
            <a:chExt cx="2464614" cy="461665"/>
          </a:xfrm>
        </p:grpSpPr>
        <p:cxnSp>
          <p:nvCxnSpPr>
            <p:cNvPr id="33" name="直接连接符 32"/>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215900" y="982915"/>
              <a:ext cx="2464614" cy="461665"/>
              <a:chOff x="215900" y="982915"/>
              <a:chExt cx="2464614" cy="461665"/>
            </a:xfrm>
          </p:grpSpPr>
          <p:sp>
            <p:nvSpPr>
              <p:cNvPr id="35" name="矩形 34"/>
              <p:cNvSpPr/>
              <p:nvPr/>
            </p:nvSpPr>
            <p:spPr>
              <a:xfrm>
                <a:off x="215900" y="982915"/>
                <a:ext cx="349776"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36" name="矩形 35"/>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37"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sp>
        <p:nvSpPr>
          <p:cNvPr id="56" name="矩形 55"/>
          <p:cNvSpPr/>
          <p:nvPr userDrawn="1"/>
        </p:nvSpPr>
        <p:spPr>
          <a:xfrm>
            <a:off x="441781" y="93061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57" name="箭头: 燕尾形 56"/>
          <p:cNvSpPr/>
          <p:nvPr userDrawn="1"/>
        </p:nvSpPr>
        <p:spPr>
          <a:xfrm rot="5400000">
            <a:off x="1235551" y="154108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6" name="矩形 85"/>
          <p:cNvSpPr/>
          <p:nvPr userDrawn="1"/>
        </p:nvSpPr>
        <p:spPr>
          <a:xfrm>
            <a:off x="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userDrawn="1"/>
        </p:nvGrpSpPr>
        <p:grpSpPr>
          <a:xfrm>
            <a:off x="118069" y="2199534"/>
            <a:ext cx="2464614" cy="461665"/>
            <a:chOff x="215900" y="982915"/>
            <a:chExt cx="2464614"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464614" cy="460375"/>
              <a:chOff x="215900" y="982915"/>
              <a:chExt cx="2464614" cy="460375"/>
            </a:xfrm>
          </p:grpSpPr>
          <p:sp>
            <p:nvSpPr>
              <p:cNvPr id="90" name="矩形 89"/>
              <p:cNvSpPr/>
              <p:nvPr/>
            </p:nvSpPr>
            <p:spPr>
              <a:xfrm>
                <a:off x="215900" y="982915"/>
                <a:ext cx="299085" cy="460375"/>
              </a:xfrm>
              <a:prstGeom prst="rect">
                <a:avLst/>
              </a:prstGeom>
            </p:spPr>
            <p:txBody>
              <a:bodyPr wrap="none">
                <a:spAutoFit/>
              </a:bodyPr>
              <a:lstStyle/>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91" name="矩形 90"/>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93" name="组合 92"/>
          <p:cNvGrpSpPr/>
          <p:nvPr userDrawn="1"/>
        </p:nvGrpSpPr>
        <p:grpSpPr>
          <a:xfrm>
            <a:off x="118069" y="2833742"/>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lstStyle/>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99" name="组合 98"/>
          <p:cNvGrpSpPr/>
          <p:nvPr userDrawn="1"/>
        </p:nvGrpSpPr>
        <p:grpSpPr>
          <a:xfrm>
            <a:off x="118069" y="3467950"/>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05" name="组合 104"/>
          <p:cNvGrpSpPr/>
          <p:nvPr userDrawn="1"/>
        </p:nvGrpSpPr>
        <p:grpSpPr>
          <a:xfrm>
            <a:off x="118069" y="4102158"/>
            <a:ext cx="2311400" cy="461665"/>
            <a:chOff x="215900" y="982915"/>
            <a:chExt cx="2311400"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261414" cy="460375"/>
              <a:chOff x="215900" y="982915"/>
              <a:chExt cx="2261414" cy="460375"/>
            </a:xfrm>
          </p:grpSpPr>
          <p:sp>
            <p:nvSpPr>
              <p:cNvPr id="108" name="矩形 107"/>
              <p:cNvSpPr/>
              <p:nvPr/>
            </p:nvSpPr>
            <p:spPr>
              <a:xfrm>
                <a:off x="215900" y="982915"/>
                <a:ext cx="335280" cy="460375"/>
              </a:xfrm>
              <a:prstGeom prst="rect">
                <a:avLst/>
              </a:prstGeom>
            </p:spPr>
            <p:txBody>
              <a:bodyPr wrap="none">
                <a:spAutoFit/>
              </a:bodyPr>
              <a:lstStyle/>
              <a:p>
                <a:pPr algn="l">
                  <a:buClrTx/>
                  <a:buSzTx/>
                  <a:buFontTx/>
                </a:pPr>
                <a:r>
                  <a:rPr lang="en-US" altLang="zh-CN" sz="2400" dirty="0">
                    <a:solidFill>
                      <a:schemeClr val="bg1"/>
                    </a:solidFill>
                    <a:latin typeface="Impact" panose="020B0806030902050204" pitchFamily="34" charset="0"/>
                    <a:cs typeface="+mn-ea"/>
                    <a:sym typeface="+mn-lt"/>
                  </a:rPr>
                  <a:t>4</a:t>
                </a:r>
                <a:endParaRPr lang="en-US" altLang="zh-CN" sz="2400" dirty="0">
                  <a:solidFill>
                    <a:schemeClr val="bg1"/>
                  </a:solidFill>
                  <a:latin typeface="Impact" panose="020B0806030902050204" pitchFamily="34" charset="0"/>
                  <a:cs typeface="+mn-ea"/>
                </a:endParaRPr>
              </a:p>
            </p:txBody>
          </p:sp>
          <p:sp>
            <p:nvSpPr>
              <p:cNvPr id="109" name="矩形 108"/>
              <p:cNvSpPr/>
              <p:nvPr/>
            </p:nvSpPr>
            <p:spPr>
              <a:xfrm>
                <a:off x="668834" y="1044470"/>
                <a:ext cx="1808480" cy="337185"/>
              </a:xfrm>
              <a:prstGeom prst="rect">
                <a:avLst/>
              </a:prstGeom>
            </p:spPr>
            <p:txBody>
              <a:bodyPr wrap="none">
                <a:spAutoFit/>
              </a:bodyPr>
              <a:lstStyle/>
              <a:p>
                <a:pPr algn="l">
                  <a:buClrTx/>
                  <a:buSzTx/>
                  <a:buFontTx/>
                </a:pPr>
                <a:r>
                  <a:rPr lang="zh-CN" altLang="en-US" sz="1600" b="1" dirty="0">
                    <a:solidFill>
                      <a:schemeClr val="bg1"/>
                    </a:solidFill>
                  </a:rPr>
                  <a:t>重难点与创新之处</a:t>
                </a:r>
                <a:endParaRPr lang="zh-CN" altLang="en-US" sz="1600" b="1" dirty="0">
                  <a:solidFill>
                    <a:schemeClr val="bg1"/>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11" name="组合 110"/>
          <p:cNvGrpSpPr/>
          <p:nvPr userDrawn="1"/>
        </p:nvGrpSpPr>
        <p:grpSpPr>
          <a:xfrm>
            <a:off x="118069" y="4736366"/>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1665"/>
              <a:chOff x="215900" y="982915"/>
              <a:chExt cx="2464614" cy="461665"/>
            </a:xfrm>
          </p:grpSpPr>
          <p:sp>
            <p:nvSpPr>
              <p:cNvPr id="114" name="矩形 113"/>
              <p:cNvSpPr/>
              <p:nvPr/>
            </p:nvSpPr>
            <p:spPr>
              <a:xfrm>
                <a:off x="215900" y="982915"/>
                <a:ext cx="349776"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sp>
        <p:nvSpPr>
          <p:cNvPr id="117" name="矩形 116"/>
          <p:cNvSpPr/>
          <p:nvPr userDrawn="1"/>
        </p:nvSpPr>
        <p:spPr>
          <a:xfrm>
            <a:off x="429081" y="130272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222851" y="191319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04" name="矩形 103"/>
          <p:cNvSpPr/>
          <p:nvPr userDrawn="1"/>
        </p:nvSpPr>
        <p:spPr>
          <a:xfrm>
            <a:off x="-19685"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p:cNvGrpSpPr/>
          <p:nvPr userDrawn="1"/>
        </p:nvGrpSpPr>
        <p:grpSpPr>
          <a:xfrm>
            <a:off x="143469" y="2113809"/>
            <a:ext cx="2464614" cy="461665"/>
            <a:chOff x="215900" y="982915"/>
            <a:chExt cx="2464614"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64614" cy="460375"/>
              <a:chOff x="215900" y="982915"/>
              <a:chExt cx="2464614" cy="460375"/>
            </a:xfrm>
          </p:grpSpPr>
          <p:sp>
            <p:nvSpPr>
              <p:cNvPr id="108" name="矩形 107"/>
              <p:cNvSpPr/>
              <p:nvPr/>
            </p:nvSpPr>
            <p:spPr>
              <a:xfrm>
                <a:off x="215900" y="982915"/>
                <a:ext cx="299085" cy="460375"/>
              </a:xfrm>
              <a:prstGeom prst="rect">
                <a:avLst/>
              </a:prstGeom>
            </p:spPr>
            <p:txBody>
              <a:bodyPr wrap="none">
                <a:spAutoFit/>
              </a:bodyPr>
              <a:lstStyle/>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109" name="矩形 108"/>
              <p:cNvSpPr/>
              <p:nvPr/>
            </p:nvSpPr>
            <p:spPr>
              <a:xfrm>
                <a:off x="668834" y="1044470"/>
                <a:ext cx="2011680" cy="337185"/>
              </a:xfrm>
              <a:prstGeom prst="rect">
                <a:avLst/>
              </a:prstGeom>
            </p:spPr>
            <p:txBody>
              <a:bodyPr wrap="none">
                <a:spAutoFit/>
              </a:bodyPr>
              <a:lstStyle/>
              <a:p>
                <a:pPr algn="l">
                  <a:buClrTx/>
                  <a:buSzTx/>
                  <a:buFontTx/>
                </a:pPr>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110"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11" name="组合 110"/>
          <p:cNvGrpSpPr/>
          <p:nvPr userDrawn="1"/>
        </p:nvGrpSpPr>
        <p:grpSpPr>
          <a:xfrm>
            <a:off x="143469" y="2748017"/>
            <a:ext cx="2663220" cy="461665"/>
            <a:chOff x="215900" y="982915"/>
            <a:chExt cx="2663220"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663220" cy="461665"/>
              <a:chOff x="215900" y="982915"/>
              <a:chExt cx="2663220" cy="461665"/>
            </a:xfrm>
          </p:grpSpPr>
          <p:sp>
            <p:nvSpPr>
              <p:cNvPr id="114" name="矩形 113"/>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210286" cy="337185"/>
              </a:xfrm>
              <a:prstGeom prst="rect">
                <a:avLst/>
              </a:prstGeom>
            </p:spPr>
            <p:txBody>
              <a:bodyPr wrap="none">
                <a:spAutoFit/>
              </a:bodyPr>
              <a:lstStyle/>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116"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17" name="组合 116"/>
          <p:cNvGrpSpPr/>
          <p:nvPr userDrawn="1"/>
        </p:nvGrpSpPr>
        <p:grpSpPr>
          <a:xfrm>
            <a:off x="143469" y="3382225"/>
            <a:ext cx="2464614" cy="461665"/>
            <a:chOff x="215900" y="982915"/>
            <a:chExt cx="2464614" cy="461665"/>
          </a:xfrm>
        </p:grpSpPr>
        <p:cxnSp>
          <p:nvCxnSpPr>
            <p:cNvPr id="118" name="直接连接符 11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215900" y="982915"/>
              <a:ext cx="2464614" cy="460375"/>
              <a:chOff x="215900" y="982915"/>
              <a:chExt cx="2464614" cy="460375"/>
            </a:xfrm>
          </p:grpSpPr>
          <p:sp>
            <p:nvSpPr>
              <p:cNvPr id="120" name="矩形 119"/>
              <p:cNvSpPr/>
              <p:nvPr/>
            </p:nvSpPr>
            <p:spPr>
              <a:xfrm>
                <a:off x="215900" y="982915"/>
                <a:ext cx="344805" cy="460375"/>
              </a:xfrm>
              <a:prstGeom prst="rect">
                <a:avLst/>
              </a:prstGeom>
            </p:spPr>
            <p:txBody>
              <a:bodyPr wrap="none">
                <a:spAutoFit/>
              </a:bodyPr>
              <a:lstStyle/>
              <a:p>
                <a:pPr algn="l">
                  <a:buClrTx/>
                  <a:buSzTx/>
                  <a:buFontTx/>
                </a:pPr>
                <a:r>
                  <a:rPr lang="en-US" altLang="zh-CN" sz="2400" dirty="0">
                    <a:solidFill>
                      <a:schemeClr val="bg1"/>
                    </a:solidFill>
                    <a:latin typeface="Impact" panose="020B0806030902050204" pitchFamily="34" charset="0"/>
                    <a:cs typeface="+mn-ea"/>
                    <a:sym typeface="+mn-lt"/>
                  </a:rPr>
                  <a:t>3</a:t>
                </a:r>
                <a:endParaRPr lang="en-US" altLang="zh-CN" sz="2400" dirty="0">
                  <a:solidFill>
                    <a:schemeClr val="bg1"/>
                  </a:solidFill>
                  <a:latin typeface="Impact" panose="020B0806030902050204" pitchFamily="34" charset="0"/>
                  <a:cs typeface="+mn-ea"/>
                </a:endParaRPr>
              </a:p>
            </p:txBody>
          </p:sp>
          <p:sp>
            <p:nvSpPr>
              <p:cNvPr id="121" name="矩形 120"/>
              <p:cNvSpPr/>
              <p:nvPr/>
            </p:nvSpPr>
            <p:spPr>
              <a:xfrm>
                <a:off x="668834" y="1044470"/>
                <a:ext cx="2011680" cy="337185"/>
              </a:xfrm>
              <a:prstGeom prst="rect">
                <a:avLst/>
              </a:prstGeom>
            </p:spPr>
            <p:txBody>
              <a:bodyPr wrap="none">
                <a:spAutoFit/>
              </a:bodyPr>
              <a:lstStyle/>
              <a:p>
                <a:r>
                  <a:rPr lang="zh-CN" altLang="en-US" sz="1600" b="1" dirty="0">
                    <a:solidFill>
                      <a:schemeClr val="bg1"/>
                    </a:solidFill>
                  </a:rPr>
                  <a:t>核心方法与技术路线</a:t>
                </a:r>
                <a:endParaRPr lang="zh-CN" altLang="en-US" sz="1600" b="1" dirty="0">
                  <a:solidFill>
                    <a:schemeClr val="bg1"/>
                  </a:solidFill>
                </a:endParaRPr>
              </a:p>
            </p:txBody>
          </p:sp>
          <p:sp>
            <p:nvSpPr>
              <p:cNvPr id="122"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23" name="组合 122"/>
          <p:cNvGrpSpPr/>
          <p:nvPr userDrawn="1"/>
        </p:nvGrpSpPr>
        <p:grpSpPr>
          <a:xfrm>
            <a:off x="143469" y="4016433"/>
            <a:ext cx="2459517" cy="461665"/>
            <a:chOff x="215900" y="982915"/>
            <a:chExt cx="2459517" cy="461665"/>
          </a:xfrm>
        </p:grpSpPr>
        <p:cxnSp>
          <p:nvCxnSpPr>
            <p:cNvPr id="124" name="直接连接符 12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215900" y="982915"/>
              <a:ext cx="2459517" cy="461665"/>
              <a:chOff x="215900" y="982915"/>
              <a:chExt cx="2459517" cy="461665"/>
            </a:xfrm>
          </p:grpSpPr>
          <p:sp>
            <p:nvSpPr>
              <p:cNvPr id="126" name="矩形 125"/>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27" name="矩形 126"/>
              <p:cNvSpPr/>
              <p:nvPr/>
            </p:nvSpPr>
            <p:spPr>
              <a:xfrm>
                <a:off x="668834" y="1044470"/>
                <a:ext cx="2006583" cy="337185"/>
              </a:xfrm>
              <a:prstGeom prst="rect">
                <a:avLst/>
              </a:prstGeom>
            </p:spPr>
            <p:txBody>
              <a:bodyPr wrap="none">
                <a:spAutoFit/>
              </a:bodyPr>
              <a:lstStyle/>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28"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29" name="组合 128"/>
          <p:cNvGrpSpPr/>
          <p:nvPr userDrawn="1"/>
        </p:nvGrpSpPr>
        <p:grpSpPr>
          <a:xfrm>
            <a:off x="143469" y="4650641"/>
            <a:ext cx="2464614" cy="461665"/>
            <a:chOff x="215900" y="982915"/>
            <a:chExt cx="2464614" cy="461665"/>
          </a:xfrm>
        </p:grpSpPr>
        <p:cxnSp>
          <p:nvCxnSpPr>
            <p:cNvPr id="130" name="直接连接符 12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31" name="组合 130"/>
            <p:cNvGrpSpPr/>
            <p:nvPr/>
          </p:nvGrpSpPr>
          <p:grpSpPr>
            <a:xfrm>
              <a:off x="215900" y="982915"/>
              <a:ext cx="2464614" cy="461665"/>
              <a:chOff x="215900" y="982915"/>
              <a:chExt cx="2464614" cy="461665"/>
            </a:xfrm>
          </p:grpSpPr>
          <p:sp>
            <p:nvSpPr>
              <p:cNvPr id="132" name="矩形 131"/>
              <p:cNvSpPr/>
              <p:nvPr/>
            </p:nvSpPr>
            <p:spPr>
              <a:xfrm>
                <a:off x="215900" y="982915"/>
                <a:ext cx="349776"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33" name="矩形 132"/>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34"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sp>
        <p:nvSpPr>
          <p:cNvPr id="135" name="矩形 134"/>
          <p:cNvSpPr/>
          <p:nvPr userDrawn="1"/>
        </p:nvSpPr>
        <p:spPr>
          <a:xfrm>
            <a:off x="454481" y="1216998"/>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36" name="箭头: 燕尾形 56"/>
          <p:cNvSpPr/>
          <p:nvPr userDrawn="1"/>
        </p:nvSpPr>
        <p:spPr>
          <a:xfrm rot="5400000">
            <a:off x="1248251" y="1827469"/>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86" name="矩形 85"/>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userDrawn="1"/>
        </p:nvGrpSpPr>
        <p:grpSpPr>
          <a:xfrm>
            <a:off x="96479" y="2082694"/>
            <a:ext cx="2464614" cy="461665"/>
            <a:chOff x="215900" y="982915"/>
            <a:chExt cx="2464614"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464614" cy="460375"/>
              <a:chOff x="215900" y="982915"/>
              <a:chExt cx="2464614" cy="460375"/>
            </a:xfrm>
          </p:grpSpPr>
          <p:sp>
            <p:nvSpPr>
              <p:cNvPr id="90" name="矩形 89"/>
              <p:cNvSpPr/>
              <p:nvPr/>
            </p:nvSpPr>
            <p:spPr>
              <a:xfrm>
                <a:off x="215900" y="982915"/>
                <a:ext cx="299085" cy="460375"/>
              </a:xfrm>
              <a:prstGeom prst="rect">
                <a:avLst/>
              </a:prstGeom>
            </p:spPr>
            <p:txBody>
              <a:bodyPr wrap="none">
                <a:spAutoFit/>
              </a:bodyPr>
              <a:lstStyle/>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91" name="矩形 90"/>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93" name="组合 92"/>
          <p:cNvGrpSpPr/>
          <p:nvPr userDrawn="1"/>
        </p:nvGrpSpPr>
        <p:grpSpPr>
          <a:xfrm>
            <a:off x="96479" y="2716902"/>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lstStyle/>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99" name="组合 98"/>
          <p:cNvGrpSpPr/>
          <p:nvPr userDrawn="1"/>
        </p:nvGrpSpPr>
        <p:grpSpPr>
          <a:xfrm>
            <a:off x="96479" y="3351110"/>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05" name="组合 104"/>
          <p:cNvGrpSpPr/>
          <p:nvPr userDrawn="1"/>
        </p:nvGrpSpPr>
        <p:grpSpPr>
          <a:xfrm>
            <a:off x="96479" y="3985318"/>
            <a:ext cx="2459517" cy="461665"/>
            <a:chOff x="215900" y="982915"/>
            <a:chExt cx="2459517"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59517" cy="461665"/>
              <a:chOff x="215900" y="982915"/>
              <a:chExt cx="2459517" cy="461665"/>
            </a:xfrm>
          </p:grpSpPr>
          <p:sp>
            <p:nvSpPr>
              <p:cNvPr id="108" name="矩形 107"/>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09" name="矩形 108"/>
              <p:cNvSpPr/>
              <p:nvPr/>
            </p:nvSpPr>
            <p:spPr>
              <a:xfrm>
                <a:off x="668834" y="1044470"/>
                <a:ext cx="2006583" cy="337185"/>
              </a:xfrm>
              <a:prstGeom prst="rect">
                <a:avLst/>
              </a:prstGeom>
            </p:spPr>
            <p:txBody>
              <a:bodyPr wrap="none">
                <a:spAutoFit/>
              </a:bodyPr>
              <a:lstStyle/>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11" name="组合 110"/>
          <p:cNvGrpSpPr/>
          <p:nvPr userDrawn="1"/>
        </p:nvGrpSpPr>
        <p:grpSpPr>
          <a:xfrm>
            <a:off x="96479" y="4619526"/>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0375"/>
              <a:chOff x="215900" y="982915"/>
              <a:chExt cx="2464614" cy="460375"/>
            </a:xfrm>
          </p:grpSpPr>
          <p:sp>
            <p:nvSpPr>
              <p:cNvPr id="114" name="矩形 113"/>
              <p:cNvSpPr/>
              <p:nvPr/>
            </p:nvSpPr>
            <p:spPr>
              <a:xfrm>
                <a:off x="215900" y="982915"/>
                <a:ext cx="346710" cy="460375"/>
              </a:xfrm>
              <a:prstGeom prst="rect">
                <a:avLst/>
              </a:prstGeom>
            </p:spPr>
            <p:txBody>
              <a:bodyPr wrap="none">
                <a:spAutoFit/>
              </a:bodyPr>
              <a:lstStyle/>
              <a:p>
                <a:pPr algn="l">
                  <a:buClrTx/>
                  <a:buSzTx/>
                  <a:buFontTx/>
                </a:pPr>
                <a:r>
                  <a:rPr lang="en-US" altLang="zh-CN" sz="2400" dirty="0">
                    <a:solidFill>
                      <a:schemeClr val="bg1"/>
                    </a:solidFill>
                    <a:latin typeface="Impact" panose="020B0806030902050204" pitchFamily="34" charset="0"/>
                    <a:cs typeface="+mn-ea"/>
                    <a:sym typeface="+mn-lt"/>
                  </a:rPr>
                  <a:t>5</a:t>
                </a:r>
                <a:endParaRPr lang="en-US" altLang="zh-CN" sz="2400" dirty="0">
                  <a:solidFill>
                    <a:schemeClr val="bg1"/>
                  </a:solidFill>
                  <a:latin typeface="Impact" panose="020B0806030902050204" pitchFamily="34" charset="0"/>
                  <a:cs typeface="+mn-ea"/>
                </a:endParaRPr>
              </a:p>
            </p:txBody>
          </p:sp>
          <p:sp>
            <p:nvSpPr>
              <p:cNvPr id="115" name="矩形 114"/>
              <p:cNvSpPr/>
              <p:nvPr/>
            </p:nvSpPr>
            <p:spPr>
              <a:xfrm>
                <a:off x="668834" y="1044470"/>
                <a:ext cx="2011680" cy="337185"/>
              </a:xfrm>
              <a:prstGeom prst="rect">
                <a:avLst/>
              </a:prstGeom>
            </p:spPr>
            <p:txBody>
              <a:bodyPr wrap="none">
                <a:spAutoFit/>
              </a:bodyPr>
              <a:lstStyle/>
              <a:p>
                <a:pPr algn="l">
                  <a:buClrTx/>
                  <a:buSzTx/>
                  <a:buFontTx/>
                </a:pPr>
                <a:r>
                  <a:rPr lang="zh-CN" altLang="en-US" sz="1600" b="1" dirty="0">
                    <a:solidFill>
                      <a:schemeClr val="bg1"/>
                    </a:solidFill>
                  </a:rPr>
                  <a:t>进度安排与预期成果</a:t>
                </a:r>
                <a:endParaRPr lang="zh-CN" altLang="en-US" sz="1600" b="1" dirty="0">
                  <a:solidFill>
                    <a:schemeClr val="bg1"/>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sp>
        <p:nvSpPr>
          <p:cNvPr id="117" name="矩形 116"/>
          <p:cNvSpPr/>
          <p:nvPr userDrawn="1"/>
        </p:nvSpPr>
        <p:spPr>
          <a:xfrm>
            <a:off x="407491" y="118588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201261" y="179635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86" name="矩形 85"/>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userDrawn="1"/>
        </p:nvGrpSpPr>
        <p:grpSpPr>
          <a:xfrm>
            <a:off x="107274" y="1327044"/>
            <a:ext cx="2663220" cy="461665"/>
            <a:chOff x="215900" y="982915"/>
            <a:chExt cx="2663220"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663220" cy="461665"/>
              <a:chOff x="215900" y="982915"/>
              <a:chExt cx="2663220" cy="461665"/>
            </a:xfrm>
          </p:grpSpPr>
          <p:sp>
            <p:nvSpPr>
              <p:cNvPr id="90" name="矩形 89"/>
              <p:cNvSpPr/>
              <p:nvPr/>
            </p:nvSpPr>
            <p:spPr>
              <a:xfrm>
                <a:off x="215900" y="982915"/>
                <a:ext cx="301686" cy="461665"/>
              </a:xfrm>
              <a:prstGeom prst="rect">
                <a:avLst/>
              </a:prstGeom>
            </p:spPr>
            <p:txBody>
              <a:bodyPr wrap="none">
                <a:spAutoFit/>
              </a:bodyPr>
              <a:lstStyle/>
              <a:p>
                <a:r>
                  <a:rPr lang="en-US" altLang="zh-CN" sz="2400" dirty="0">
                    <a:solidFill>
                      <a:schemeClr val="bg1"/>
                    </a:solidFill>
                    <a:latin typeface="Impact" panose="020B0806030902050204" pitchFamily="34" charset="0"/>
                    <a:cs typeface="+mn-ea"/>
                    <a:sym typeface="+mn-lt"/>
                  </a:rPr>
                  <a:t>1</a:t>
                </a:r>
                <a:endParaRPr lang="zh-CN" altLang="en-US" sz="2400" dirty="0">
                  <a:solidFill>
                    <a:schemeClr val="bg1"/>
                  </a:solidFill>
                  <a:latin typeface="Impact" panose="020B0806030902050204" pitchFamily="34" charset="0"/>
                </a:endParaRPr>
              </a:p>
            </p:txBody>
          </p:sp>
          <p:sp>
            <p:nvSpPr>
              <p:cNvPr id="91" name="矩形 90"/>
              <p:cNvSpPr/>
              <p:nvPr/>
            </p:nvSpPr>
            <p:spPr>
              <a:xfrm>
                <a:off x="668834" y="1044470"/>
                <a:ext cx="2210286" cy="337185"/>
              </a:xfrm>
              <a:prstGeom prst="rect">
                <a:avLst/>
              </a:prstGeom>
            </p:spPr>
            <p:txBody>
              <a:bodyPr wrap="none">
                <a:spAutoFit/>
              </a:bodyPr>
              <a:lstStyle/>
              <a:p>
                <a:r>
                  <a:rPr lang="zh-CN" altLang="en-US" sz="1600" b="1" dirty="0">
                    <a:solidFill>
                      <a:schemeClr val="bg1"/>
                    </a:solidFill>
                  </a:rPr>
                  <a:t>研究背景与立项依据</a:t>
                </a:r>
                <a:endParaRPr lang="en-US" altLang="zh-CN" sz="1600" b="1" dirty="0">
                  <a:solidFill>
                    <a:schemeClr val="bg1"/>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93" name="组合 92"/>
          <p:cNvGrpSpPr/>
          <p:nvPr userDrawn="1"/>
        </p:nvGrpSpPr>
        <p:grpSpPr>
          <a:xfrm>
            <a:off x="107274" y="1961252"/>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lstStyle/>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99" name="组合 98"/>
          <p:cNvGrpSpPr/>
          <p:nvPr userDrawn="1"/>
        </p:nvGrpSpPr>
        <p:grpSpPr>
          <a:xfrm>
            <a:off x="107274" y="2595460"/>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05" name="组合 104"/>
          <p:cNvGrpSpPr/>
          <p:nvPr userDrawn="1"/>
        </p:nvGrpSpPr>
        <p:grpSpPr>
          <a:xfrm>
            <a:off x="107274" y="3229668"/>
            <a:ext cx="2459517" cy="461665"/>
            <a:chOff x="215900" y="982915"/>
            <a:chExt cx="2459517"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59517" cy="461665"/>
              <a:chOff x="215900" y="982915"/>
              <a:chExt cx="2459517" cy="461665"/>
            </a:xfrm>
          </p:grpSpPr>
          <p:sp>
            <p:nvSpPr>
              <p:cNvPr id="108" name="矩形 107"/>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09" name="矩形 108"/>
              <p:cNvSpPr/>
              <p:nvPr/>
            </p:nvSpPr>
            <p:spPr>
              <a:xfrm>
                <a:off x="668834" y="1044470"/>
                <a:ext cx="2006583" cy="337185"/>
              </a:xfrm>
              <a:prstGeom prst="rect">
                <a:avLst/>
              </a:prstGeom>
            </p:spPr>
            <p:txBody>
              <a:bodyPr wrap="none">
                <a:spAutoFit/>
              </a:bodyPr>
              <a:lstStyle/>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111" name="组合 110"/>
          <p:cNvGrpSpPr/>
          <p:nvPr userDrawn="1"/>
        </p:nvGrpSpPr>
        <p:grpSpPr>
          <a:xfrm>
            <a:off x="107274" y="3863876"/>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1665"/>
              <a:chOff x="215900" y="982915"/>
              <a:chExt cx="2464614" cy="461665"/>
            </a:xfrm>
          </p:grpSpPr>
          <p:sp>
            <p:nvSpPr>
              <p:cNvPr id="114" name="矩形 113"/>
              <p:cNvSpPr/>
              <p:nvPr/>
            </p:nvSpPr>
            <p:spPr>
              <a:xfrm>
                <a:off x="215900" y="982915"/>
                <a:ext cx="349776"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sp>
        <p:nvSpPr>
          <p:cNvPr id="117" name="矩形 116"/>
          <p:cNvSpPr/>
          <p:nvPr userDrawn="1"/>
        </p:nvSpPr>
        <p:spPr>
          <a:xfrm>
            <a:off x="418286" y="43023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212056" y="104070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B82AFC9-7D9A-4FD9-B772-845CA8F4F0F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88BD4B3-A4CF-4B7B-A8C7-820FC5A3D5B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B82AFC9-7D9A-4FD9-B772-845CA8F4F0F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F88BD4B3-A4CF-4B7B-A8C7-820FC5A3D5B4}" type="slidenum">
              <a:rPr lang="zh-CN" altLang="en-US" smtClean="0"/>
            </a:fld>
            <a:endParaRPr lang="zh-CN" altLang="en-US"/>
          </a:p>
        </p:txBody>
      </p:sp>
      <p:sp>
        <p:nvSpPr>
          <p:cNvPr id="5" name="任意多边形: 形状 4"/>
          <p:cNvSpPr/>
          <p:nvPr userDrawn="1"/>
        </p:nvSpPr>
        <p:spPr>
          <a:xfrm>
            <a:off x="359366" y="6735098"/>
            <a:ext cx="11488295" cy="122903"/>
          </a:xfrm>
          <a:custGeom>
            <a:avLst/>
            <a:gdLst>
              <a:gd name="connsiteX0" fmla="*/ 247791 w 11488295"/>
              <a:gd name="connsiteY0" fmla="*/ 0 h 122903"/>
              <a:gd name="connsiteX1" fmla="*/ 11240504 w 11488295"/>
              <a:gd name="connsiteY1" fmla="*/ 0 h 122903"/>
              <a:gd name="connsiteX2" fmla="*/ 11462895 w 11488295"/>
              <a:gd name="connsiteY2" fmla="*/ 92117 h 122903"/>
              <a:gd name="connsiteX3" fmla="*/ 11488295 w 11488295"/>
              <a:gd name="connsiteY3" fmla="*/ 122903 h 122903"/>
              <a:gd name="connsiteX4" fmla="*/ 0 w 11488295"/>
              <a:gd name="connsiteY4" fmla="*/ 122903 h 122903"/>
              <a:gd name="connsiteX5" fmla="*/ 25400 w 11488295"/>
              <a:gd name="connsiteY5" fmla="*/ 92117 h 122903"/>
              <a:gd name="connsiteX6" fmla="*/ 247791 w 11488295"/>
              <a:gd name="connsiteY6" fmla="*/ 0 h 12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88295" h="122903">
                <a:moveTo>
                  <a:pt x="247791" y="0"/>
                </a:moveTo>
                <a:lnTo>
                  <a:pt x="11240504" y="0"/>
                </a:lnTo>
                <a:cubicBezTo>
                  <a:pt x="11327353" y="0"/>
                  <a:pt x="11405980" y="35203"/>
                  <a:pt x="11462895" y="92117"/>
                </a:cubicBezTo>
                <a:lnTo>
                  <a:pt x="11488295" y="122903"/>
                </a:lnTo>
                <a:lnTo>
                  <a:pt x="0" y="122903"/>
                </a:lnTo>
                <a:lnTo>
                  <a:pt x="25400" y="92117"/>
                </a:lnTo>
                <a:cubicBezTo>
                  <a:pt x="82315" y="35203"/>
                  <a:pt x="160942" y="0"/>
                  <a:pt x="247791"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userDrawn="1"/>
        </p:nvSpPr>
        <p:spPr>
          <a:xfrm flipV="1">
            <a:off x="359366" y="-4"/>
            <a:ext cx="11488295" cy="122903"/>
          </a:xfrm>
          <a:custGeom>
            <a:avLst/>
            <a:gdLst>
              <a:gd name="connsiteX0" fmla="*/ 247791 w 11488295"/>
              <a:gd name="connsiteY0" fmla="*/ 0 h 122903"/>
              <a:gd name="connsiteX1" fmla="*/ 11240504 w 11488295"/>
              <a:gd name="connsiteY1" fmla="*/ 0 h 122903"/>
              <a:gd name="connsiteX2" fmla="*/ 11462895 w 11488295"/>
              <a:gd name="connsiteY2" fmla="*/ 92117 h 122903"/>
              <a:gd name="connsiteX3" fmla="*/ 11488295 w 11488295"/>
              <a:gd name="connsiteY3" fmla="*/ 122903 h 122903"/>
              <a:gd name="connsiteX4" fmla="*/ 0 w 11488295"/>
              <a:gd name="connsiteY4" fmla="*/ 122903 h 122903"/>
              <a:gd name="connsiteX5" fmla="*/ 25400 w 11488295"/>
              <a:gd name="connsiteY5" fmla="*/ 92117 h 122903"/>
              <a:gd name="connsiteX6" fmla="*/ 247791 w 11488295"/>
              <a:gd name="connsiteY6" fmla="*/ 0 h 12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88295" h="122903">
                <a:moveTo>
                  <a:pt x="247791" y="0"/>
                </a:moveTo>
                <a:lnTo>
                  <a:pt x="11240504" y="0"/>
                </a:lnTo>
                <a:cubicBezTo>
                  <a:pt x="11327353" y="0"/>
                  <a:pt x="11405980" y="35203"/>
                  <a:pt x="11462895" y="92117"/>
                </a:cubicBezTo>
                <a:lnTo>
                  <a:pt x="11488295" y="122903"/>
                </a:lnTo>
                <a:lnTo>
                  <a:pt x="0" y="122903"/>
                </a:lnTo>
                <a:lnTo>
                  <a:pt x="25400" y="92117"/>
                </a:lnTo>
                <a:cubicBezTo>
                  <a:pt x="82315" y="35203"/>
                  <a:pt x="160942" y="0"/>
                  <a:pt x="247791"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5F7"/>
        </a:solidFill>
        <a:effectLst/>
      </p:bgPr>
    </p:bg>
    <p:spTree>
      <p:nvGrpSpPr>
        <p:cNvPr id="1" name=""/>
        <p:cNvGrpSpPr/>
        <p:nvPr/>
      </p:nvGrpSpPr>
      <p:grpSpPr>
        <a:xfrm>
          <a:off x="0" y="0"/>
          <a:ext cx="0" cy="0"/>
          <a:chOff x="0" y="0"/>
          <a:chExt cx="0" cy="0"/>
        </a:xfrm>
      </p:grpSpPr>
      <p:sp>
        <p:nvSpPr>
          <p:cNvPr id="8" name="灯片编号占位符 5"/>
          <p:cNvSpPr txBox="1"/>
          <p:nvPr userDrawn="1"/>
        </p:nvSpPr>
        <p:spPr>
          <a:xfrm>
            <a:off x="11392302" y="6404476"/>
            <a:ext cx="668154" cy="365125"/>
          </a:xfrm>
          <a:prstGeom prst="rect">
            <a:avLst/>
          </a:prstGeom>
        </p:spPr>
        <p:txBody>
          <a:bodyPr/>
          <a:lstStyle>
            <a:defPPr>
              <a:defRPr lang="zh-CN"/>
            </a:defPPr>
            <a:lvl1pPr marL="0" algn="ctr" defTabSz="914400" rtl="0" eaLnBrk="1" latinLnBrk="0" hangingPunct="1">
              <a:defRPr sz="1400" kern="1200">
                <a:solidFill>
                  <a:schemeClr val="accent5">
                    <a:lumMod val="50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8BD4B3-A4CF-4B7B-A8C7-820FC5A3D5B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2.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55.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3.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74.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8.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19.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37.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78000"/>
          </a:blip>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391795" y="379095"/>
            <a:ext cx="11411585" cy="6099810"/>
          </a:xfrm>
          <a:prstGeom prst="rect">
            <a:avLst/>
          </a:prstGeom>
          <a:solidFill>
            <a:srgbClr val="FFFFFF">
              <a:alpha val="44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654175" y="5506085"/>
            <a:ext cx="8887460" cy="269240"/>
            <a:chOff x="1917290" y="-140672"/>
            <a:chExt cx="8887681" cy="1835953"/>
          </a:xfrm>
        </p:grpSpPr>
        <p:sp>
          <p:nvSpPr>
            <p:cNvPr id="34" name="椭圆 33"/>
            <p:cNvSpPr/>
            <p:nvPr/>
          </p:nvSpPr>
          <p:spPr>
            <a:xfrm>
              <a:off x="2202426" y="314632"/>
              <a:ext cx="8602545" cy="1380649"/>
            </a:xfrm>
            <a:prstGeom prst="ellipse">
              <a:avLst/>
            </a:prstGeom>
            <a:gradFill flip="none" rotWithShape="1">
              <a:gsLst>
                <a:gs pos="0">
                  <a:schemeClr val="tx2">
                    <a:lumMod val="75000"/>
                  </a:schemeClr>
                </a:gs>
                <a:gs pos="100000">
                  <a:srgbClr val="F3F5F7">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917290" y="-140672"/>
              <a:ext cx="8887677" cy="1216411"/>
            </a:xfrm>
            <a:prstGeom prst="rect">
              <a:avLst/>
            </a:prstGeom>
            <a:solidFill>
              <a:srgbClr val="F3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692474" y="2307846"/>
            <a:ext cx="11095990" cy="1106805"/>
          </a:xfrm>
          <a:prstGeom prst="rect">
            <a:avLst/>
          </a:prstGeom>
        </p:spPr>
        <p:txBody>
          <a:bodyPr wrap="none">
            <a:spAutoFit/>
          </a:bodyPr>
          <a:lstStyle/>
          <a:p>
            <a:r>
              <a:rPr lang="zh-CN" altLang="en-US" sz="6600" b="1" dirty="0">
                <a:solidFill>
                  <a:schemeClr val="accent6"/>
                </a:solidFill>
                <a:effectLst>
                  <a:outerShdw blurRad="38100" dist="25400" dir="5400000" algn="ctr" rotWithShape="0">
                    <a:srgbClr val="6E747A">
                      <a:alpha val="43000"/>
                    </a:srgbClr>
                  </a:outerShdw>
                </a:effectLst>
                <a:cs typeface="+mn-ea"/>
                <a:sym typeface="+mn-lt"/>
              </a:rPr>
              <a:t>分布式系统实时监测运维系统</a:t>
            </a:r>
            <a:endParaRPr lang="zh-CN" altLang="en-US" sz="6600" b="1" dirty="0">
              <a:solidFill>
                <a:schemeClr val="accent6"/>
              </a:solidFill>
              <a:effectLst>
                <a:outerShdw blurRad="38100" dist="25400" dir="5400000" algn="ctr" rotWithShape="0">
                  <a:srgbClr val="6E747A">
                    <a:alpha val="43000"/>
                  </a:srgbClr>
                </a:outerShdw>
              </a:effectLst>
              <a:cs typeface="+mn-ea"/>
              <a:sym typeface="+mn-lt"/>
            </a:endParaRPr>
          </a:p>
        </p:txBody>
      </p:sp>
      <p:sp>
        <p:nvSpPr>
          <p:cNvPr id="6" name="矩形 5"/>
          <p:cNvSpPr/>
          <p:nvPr/>
        </p:nvSpPr>
        <p:spPr>
          <a:xfrm>
            <a:off x="3123871" y="2080242"/>
            <a:ext cx="309880" cy="460375"/>
          </a:xfrm>
          <a:prstGeom prst="rect">
            <a:avLst/>
          </a:prstGeom>
        </p:spPr>
        <p:txBody>
          <a:bodyPr wrap="none">
            <a:spAutoFit/>
          </a:bodyPr>
          <a:lstStyle/>
          <a:p>
            <a:r>
              <a:rPr lang="en-US" altLang="zh-CN" sz="2400" dirty="0">
                <a:solidFill>
                  <a:schemeClr val="accent5">
                    <a:lumMod val="50000"/>
                  </a:schemeClr>
                </a:solidFill>
                <a:cs typeface="+mn-ea"/>
                <a:sym typeface="+mn-lt"/>
              </a:rPr>
              <a:t> </a:t>
            </a:r>
            <a:endParaRPr lang="zh-CN" altLang="en-US" sz="2400" dirty="0">
              <a:solidFill>
                <a:schemeClr val="accent5">
                  <a:lumMod val="50000"/>
                </a:schemeClr>
              </a:solidFill>
              <a:cs typeface="+mn-ea"/>
              <a:sym typeface="+mn-lt"/>
            </a:endParaRPr>
          </a:p>
        </p:txBody>
      </p:sp>
      <p:sp>
        <p:nvSpPr>
          <p:cNvPr id="4" name="矩形 3"/>
          <p:cNvSpPr/>
          <p:nvPr/>
        </p:nvSpPr>
        <p:spPr>
          <a:xfrm>
            <a:off x="4892945" y="4635145"/>
            <a:ext cx="2447491" cy="398780"/>
          </a:xfrm>
          <a:prstGeom prst="rect">
            <a:avLst/>
          </a:prstGeom>
        </p:spPr>
        <p:txBody>
          <a:bodyPr wrap="square">
            <a:spAutoFit/>
          </a:bodyPr>
          <a:lstStyle/>
          <a:p>
            <a:pPr algn="ctr"/>
            <a:endParaRPr lang="zh-CN" altLang="en-US" sz="2000" b="1" dirty="0">
              <a:solidFill>
                <a:schemeClr val="accent5">
                  <a:lumMod val="50000"/>
                </a:schemeClr>
              </a:solidFill>
              <a:cs typeface="+mn-ea"/>
              <a:sym typeface="+mn-lt"/>
            </a:endParaRPr>
          </a:p>
        </p:txBody>
      </p:sp>
      <p:sp>
        <p:nvSpPr>
          <p:cNvPr id="13" name="矩形 12"/>
          <p:cNvSpPr/>
          <p:nvPr/>
        </p:nvSpPr>
        <p:spPr>
          <a:xfrm>
            <a:off x="2703489" y="4240530"/>
            <a:ext cx="6795728" cy="706755"/>
          </a:xfrm>
          <a:prstGeom prst="rect">
            <a:avLst/>
          </a:prstGeom>
        </p:spPr>
        <p:txBody>
          <a:bodyPr wrap="square">
            <a:noAutofit/>
          </a:bodyPr>
          <a:lstStyle/>
          <a:p>
            <a:pPr algn="ctr"/>
            <a:r>
              <a:rPr lang="zh-CN" altLang="en-US" sz="2000" b="1" dirty="0">
                <a:solidFill>
                  <a:schemeClr val="accent5">
                    <a:lumMod val="50000"/>
                  </a:schemeClr>
                </a:solidFill>
                <a:cs typeface="+mn-ea"/>
                <a:sym typeface="+mn-lt"/>
              </a:rPr>
              <a:t>项目组成员：徐昕、谢志颖、蔡鸿博、魏靖轩、孙蕗</a:t>
            </a:r>
            <a:endParaRPr lang="zh-CN" altLang="en-US" sz="2000" b="1" dirty="0">
              <a:solidFill>
                <a:schemeClr val="accent5">
                  <a:lumMod val="50000"/>
                </a:schemeClr>
              </a:solidFill>
              <a:cs typeface="+mn-ea"/>
              <a:sym typeface="+mn-lt"/>
            </a:endParaRPr>
          </a:p>
        </p:txBody>
      </p:sp>
      <p:pic>
        <p:nvPicPr>
          <p:cNvPr id="53" name="图片 52" descr="校徽紫色版"/>
          <p:cNvPicPr>
            <a:picLocks noChangeAspect="1"/>
          </p:cNvPicPr>
          <p:nvPr/>
        </p:nvPicPr>
        <p:blipFill>
          <a:blip r:embed="rId2"/>
          <a:stretch>
            <a:fillRect/>
          </a:stretch>
        </p:blipFill>
        <p:spPr>
          <a:xfrm>
            <a:off x="3433445" y="241300"/>
            <a:ext cx="4446270" cy="2872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299845547"/>
          <p:cNvPicPr>
            <a:picLocks noChangeAspect="1"/>
          </p:cNvPicPr>
          <p:nvPr/>
        </p:nvPicPr>
        <p:blipFill>
          <a:blip r:embed="rId1"/>
          <a:stretch>
            <a:fillRect/>
          </a:stretch>
        </p:blipFill>
        <p:spPr>
          <a:xfrm>
            <a:off x="831741" y="1485679"/>
            <a:ext cx="9308738" cy="4813041"/>
          </a:xfrm>
          <a:prstGeom prst="rect">
            <a:avLst/>
          </a:prstGeom>
        </p:spPr>
      </p:pic>
      <p:sp>
        <p:nvSpPr>
          <p:cNvPr id="4" name="文本框 3"/>
          <p:cNvSpPr txBox="1"/>
          <p:nvPr userDrawn="1"/>
        </p:nvSpPr>
        <p:spPr>
          <a:xfrm>
            <a:off x="831772" y="554851"/>
            <a:ext cx="7000231" cy="920341"/>
          </a:xfrm>
          <a:prstGeom prst="rect">
            <a:avLst/>
          </a:prstGeom>
        </p:spPr>
        <p:txBody>
          <a:bodyPr wrap="square" rtlCol="0">
            <a:noAutofit/>
          </a:bodyPr>
          <a:p>
            <a:r>
              <a:rPr lang="zh-CN" altLang="en-US" sz="4800" b="1" dirty="0">
                <a:solidFill>
                  <a:schemeClr val="accent5">
                    <a:lumMod val="50000"/>
                  </a:schemeClr>
                </a:solidFill>
              </a:rPr>
              <a:t>软件结构</a:t>
            </a:r>
            <a:endParaRPr lang="zh-CN" altLang="en-US" sz="4800" b="1" dirty="0">
              <a:solidFill>
                <a:schemeClr val="accent5">
                  <a:lumMod val="50000"/>
                </a:schemeClr>
              </a:solidFill>
            </a:endParaRPr>
          </a:p>
        </p:txBody>
      </p:sp>
      <p:pic>
        <p:nvPicPr>
          <p:cNvPr id="53" name="图片 52" descr="校徽紫色版"/>
          <p:cNvPicPr>
            <a:picLocks noChangeAspect="1"/>
          </p:cNvPicPr>
          <p:nvPr/>
        </p:nvPicPr>
        <p:blipFill>
          <a:blip r:embed="rId2"/>
          <a:stretch>
            <a:fillRect/>
          </a:stretch>
        </p:blipFill>
        <p:spPr>
          <a:xfrm>
            <a:off x="9377045" y="-278130"/>
            <a:ext cx="2713990" cy="17532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0ED">
            <a:alpha val="48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grpSp>
        <p:nvGrpSpPr>
          <p:cNvPr id="29" name="组合 28"/>
          <p:cNvGrpSpPr/>
          <p:nvPr/>
        </p:nvGrpSpPr>
        <p:grpSpPr>
          <a:xfrm>
            <a:off x="1999252" y="1589492"/>
            <a:ext cx="8248852" cy="875899"/>
            <a:chOff x="3330340" y="1328286"/>
            <a:chExt cx="8248852" cy="875899"/>
          </a:xfrm>
        </p:grpSpPr>
        <p:sp>
          <p:nvSpPr>
            <p:cNvPr id="25" name="矩形 24"/>
            <p:cNvSpPr/>
            <p:nvPr/>
          </p:nvSpPr>
          <p:spPr>
            <a:xfrm>
              <a:off x="3330340" y="1328286"/>
              <a:ext cx="8248852" cy="875899"/>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五边形 22"/>
            <p:cNvSpPr/>
            <p:nvPr/>
          </p:nvSpPr>
          <p:spPr>
            <a:xfrm>
              <a:off x="3330340" y="1328286"/>
              <a:ext cx="1655545" cy="875899"/>
            </a:xfrm>
            <a:prstGeom prst="homePlate">
              <a:avLst>
                <a:gd name="adj" fmla="val 35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552818" y="1566180"/>
              <a:ext cx="1201420" cy="398780"/>
            </a:xfrm>
            <a:prstGeom prst="rect">
              <a:avLst/>
            </a:prstGeom>
          </p:spPr>
          <p:txBody>
            <a:bodyPr wrap="none">
              <a:spAutoFit/>
            </a:bodyPr>
            <a:lstStyle/>
            <a:p>
              <a:r>
                <a:rPr lang="zh-CN" altLang="en-US" sz="2000" b="1" dirty="0">
                  <a:solidFill>
                    <a:schemeClr val="bg1"/>
                  </a:solidFill>
                </a:rPr>
                <a:t>代码审查</a:t>
              </a:r>
              <a:endParaRPr lang="zh-CN" altLang="en-US" sz="2000" dirty="0">
                <a:solidFill>
                  <a:schemeClr val="bg1"/>
                </a:solidFill>
              </a:endParaRPr>
            </a:p>
          </p:txBody>
        </p:sp>
        <p:sp>
          <p:nvSpPr>
            <p:cNvPr id="28" name="矩形 27"/>
            <p:cNvSpPr/>
            <p:nvPr/>
          </p:nvSpPr>
          <p:spPr>
            <a:xfrm>
              <a:off x="5294442" y="1415786"/>
              <a:ext cx="5976193" cy="730885"/>
            </a:xfrm>
            <a:prstGeom prst="rect">
              <a:avLst/>
            </a:prstGeom>
          </p:spPr>
          <p:txBody>
            <a:bodyPr wrap="square">
              <a:spAutoFit/>
            </a:bodyPr>
            <a:lstStyle/>
            <a:p>
              <a:pPr>
                <a:lnSpc>
                  <a:spcPct val="130000"/>
                </a:lnSpc>
              </a:pPr>
              <a:r>
                <a:rPr lang="zh-CN" altLang="en-US" sz="1600" dirty="0">
                  <a:solidFill>
                    <a:schemeClr val="accent5">
                      <a:lumMod val="50000"/>
                    </a:schemeClr>
                  </a:solidFill>
                </a:rPr>
                <a:t>通过使</a:t>
              </a:r>
              <a:r>
                <a:rPr sz="1600" dirty="0">
                  <a:solidFill>
                    <a:schemeClr val="accent5">
                      <a:lumMod val="50000"/>
                    </a:schemeClr>
                  </a:solidFill>
                </a:rPr>
                <a:t>⽤⾃</a:t>
              </a:r>
              <a:r>
                <a:rPr lang="zh-CN" altLang="en-US" sz="1600" dirty="0">
                  <a:solidFill>
                    <a:schemeClr val="accent5">
                      <a:lumMod val="50000"/>
                    </a:schemeClr>
                  </a:solidFill>
                </a:rPr>
                <a:t>然语</a:t>
              </a:r>
              <a:r>
                <a:rPr sz="1600" dirty="0">
                  <a:solidFill>
                    <a:schemeClr val="accent5">
                      <a:lumMod val="50000"/>
                    </a:schemeClr>
                  </a:solidFill>
                </a:rPr>
                <a:t>⾔</a:t>
              </a:r>
              <a:r>
                <a:rPr lang="zh-CN" altLang="en-US" sz="1600" dirty="0">
                  <a:solidFill>
                    <a:schemeClr val="accent5">
                      <a:lumMod val="50000"/>
                    </a:schemeClr>
                  </a:solidFill>
                </a:rPr>
                <a:t>处理模型结合代码分析</a:t>
              </a:r>
              <a:r>
                <a:rPr sz="1600" dirty="0">
                  <a:solidFill>
                    <a:schemeClr val="accent5">
                      <a:lumMod val="50000"/>
                    </a:schemeClr>
                  </a:solidFill>
                </a:rPr>
                <a:t>⼯</a:t>
              </a:r>
              <a:r>
                <a:rPr lang="zh-CN" altLang="en-US" sz="1600" dirty="0">
                  <a:solidFill>
                    <a:schemeClr val="accent5">
                      <a:lumMod val="50000"/>
                    </a:schemeClr>
                  </a:solidFill>
                </a:rPr>
                <a:t>具，提供智能化的代码审查服务，为用户提供的代码文件生成审查意见。</a:t>
              </a:r>
              <a:endParaRPr sz="1600" dirty="0">
                <a:solidFill>
                  <a:schemeClr val="accent5">
                    <a:lumMod val="50000"/>
                  </a:schemeClr>
                </a:solidFill>
                <a:cs typeface="+mn-ea"/>
                <a:sym typeface="+mn-lt"/>
              </a:endParaRPr>
            </a:p>
          </p:txBody>
        </p:sp>
      </p:grpSp>
      <p:grpSp>
        <p:nvGrpSpPr>
          <p:cNvPr id="30" name="组合 29"/>
          <p:cNvGrpSpPr/>
          <p:nvPr/>
        </p:nvGrpSpPr>
        <p:grpSpPr>
          <a:xfrm>
            <a:off x="1944056" y="2851314"/>
            <a:ext cx="8304048" cy="875899"/>
            <a:chOff x="3275144" y="1328286"/>
            <a:chExt cx="8304048" cy="875899"/>
          </a:xfrm>
        </p:grpSpPr>
        <p:sp>
          <p:nvSpPr>
            <p:cNvPr id="31" name="矩形 30"/>
            <p:cNvSpPr/>
            <p:nvPr/>
          </p:nvSpPr>
          <p:spPr>
            <a:xfrm>
              <a:off x="3330340" y="1328286"/>
              <a:ext cx="8248852" cy="875899"/>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五边形 31"/>
            <p:cNvSpPr/>
            <p:nvPr/>
          </p:nvSpPr>
          <p:spPr>
            <a:xfrm>
              <a:off x="3330340" y="1328286"/>
              <a:ext cx="1655545" cy="875899"/>
            </a:xfrm>
            <a:prstGeom prst="homePlate">
              <a:avLst>
                <a:gd name="adj" fmla="val 35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275144" y="1581196"/>
              <a:ext cx="1710690" cy="398780"/>
            </a:xfrm>
            <a:prstGeom prst="rect">
              <a:avLst/>
            </a:prstGeom>
          </p:spPr>
          <p:txBody>
            <a:bodyPr wrap="none">
              <a:spAutoFit/>
            </a:bodyPr>
            <a:lstStyle/>
            <a:p>
              <a:r>
                <a:rPr lang="zh-CN" altLang="en-US" sz="2000" b="1" dirty="0">
                  <a:solidFill>
                    <a:schemeClr val="bg1"/>
                  </a:solidFill>
                  <a:cs typeface="+mn-ea"/>
                  <a:sym typeface="+mn-lt"/>
                </a:rPr>
                <a:t>代码质量评估</a:t>
              </a:r>
              <a:endParaRPr lang="zh-CN" altLang="en-US" sz="2000" dirty="0">
                <a:solidFill>
                  <a:schemeClr val="bg1"/>
                </a:solidFill>
              </a:endParaRPr>
            </a:p>
          </p:txBody>
        </p:sp>
        <p:sp>
          <p:nvSpPr>
            <p:cNvPr id="34" name="矩形 33"/>
            <p:cNvSpPr/>
            <p:nvPr/>
          </p:nvSpPr>
          <p:spPr>
            <a:xfrm>
              <a:off x="5294442" y="1415786"/>
              <a:ext cx="5976193" cy="730885"/>
            </a:xfrm>
            <a:prstGeom prst="rect">
              <a:avLst/>
            </a:prstGeom>
          </p:spPr>
          <p:txBody>
            <a:bodyPr wrap="square">
              <a:spAutoFit/>
            </a:bodyPr>
            <a:lstStyle/>
            <a:p>
              <a:pPr>
                <a:lnSpc>
                  <a:spcPct val="130000"/>
                </a:lnSpc>
              </a:pPr>
              <a:r>
                <a:rPr lang="zh-CN" altLang="en-US" sz="1600" dirty="0">
                  <a:solidFill>
                    <a:schemeClr val="accent5">
                      <a:lumMod val="50000"/>
                    </a:schemeClr>
                  </a:solidFill>
                </a:rPr>
                <a:t>通过结合静态代码分析工具和代码质量评估模型，提供智能化的代码质量评估服务。</a:t>
              </a:r>
              <a:endParaRPr lang="zh-CN" altLang="en-US" sz="1600" dirty="0">
                <a:solidFill>
                  <a:schemeClr val="accent5">
                    <a:lumMod val="50000"/>
                  </a:schemeClr>
                </a:solidFill>
              </a:endParaRPr>
            </a:p>
          </p:txBody>
        </p:sp>
      </p:grpSp>
      <p:grpSp>
        <p:nvGrpSpPr>
          <p:cNvPr id="35" name="组合 34"/>
          <p:cNvGrpSpPr/>
          <p:nvPr/>
        </p:nvGrpSpPr>
        <p:grpSpPr>
          <a:xfrm>
            <a:off x="1999252" y="4113136"/>
            <a:ext cx="8248852" cy="875899"/>
            <a:chOff x="3330340" y="1328286"/>
            <a:chExt cx="8248852" cy="875899"/>
          </a:xfrm>
        </p:grpSpPr>
        <p:sp>
          <p:nvSpPr>
            <p:cNvPr id="36" name="矩形 35"/>
            <p:cNvSpPr/>
            <p:nvPr/>
          </p:nvSpPr>
          <p:spPr>
            <a:xfrm>
              <a:off x="3330340" y="1328286"/>
              <a:ext cx="8248852" cy="875899"/>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五边形 36"/>
            <p:cNvSpPr/>
            <p:nvPr/>
          </p:nvSpPr>
          <p:spPr>
            <a:xfrm>
              <a:off x="3330340" y="1328286"/>
              <a:ext cx="1655545" cy="875899"/>
            </a:xfrm>
            <a:prstGeom prst="homePlate">
              <a:avLst>
                <a:gd name="adj" fmla="val 35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552818" y="1566180"/>
              <a:ext cx="1201420" cy="398780"/>
            </a:xfrm>
            <a:prstGeom prst="rect">
              <a:avLst/>
            </a:prstGeom>
          </p:spPr>
          <p:txBody>
            <a:bodyPr wrap="none">
              <a:spAutoFit/>
            </a:bodyPr>
            <a:lstStyle/>
            <a:p>
              <a:r>
                <a:rPr lang="zh-CN" altLang="en-US" sz="2000" b="1" dirty="0">
                  <a:solidFill>
                    <a:schemeClr val="bg1"/>
                  </a:solidFill>
                </a:rPr>
                <a:t>故障预测</a:t>
              </a:r>
              <a:endParaRPr lang="zh-CN" altLang="en-US" sz="2000" dirty="0">
                <a:solidFill>
                  <a:schemeClr val="bg1"/>
                </a:solidFill>
              </a:endParaRPr>
            </a:p>
          </p:txBody>
        </p:sp>
        <p:sp>
          <p:nvSpPr>
            <p:cNvPr id="39" name="矩形 38"/>
            <p:cNvSpPr/>
            <p:nvPr/>
          </p:nvSpPr>
          <p:spPr>
            <a:xfrm>
              <a:off x="5294442" y="1415786"/>
              <a:ext cx="5976193" cy="410845"/>
            </a:xfrm>
            <a:prstGeom prst="rect">
              <a:avLst/>
            </a:prstGeom>
          </p:spPr>
          <p:txBody>
            <a:bodyPr wrap="square">
              <a:spAutoFit/>
            </a:bodyPr>
            <a:lstStyle/>
            <a:p>
              <a:pPr>
                <a:lnSpc>
                  <a:spcPct val="130000"/>
                </a:lnSpc>
              </a:pPr>
              <a:r>
                <a:rPr lang="zh-CN" altLang="en-US" sz="1600" dirty="0">
                  <a:solidFill>
                    <a:schemeClr val="accent5">
                      <a:lumMod val="50000"/>
                    </a:schemeClr>
                  </a:solidFill>
                  <a:cs typeface="+mn-ea"/>
                  <a:sym typeface="+mn-lt"/>
                </a:rPr>
                <a:t>对</a:t>
              </a:r>
              <a:r>
                <a:rPr lang="en-US" altLang="zh-CN" sz="1600" dirty="0">
                  <a:solidFill>
                    <a:schemeClr val="accent5">
                      <a:lumMod val="50000"/>
                    </a:schemeClr>
                  </a:solidFill>
                  <a:cs typeface="+mn-ea"/>
                  <a:sym typeface="+mn-lt"/>
                </a:rPr>
                <a:t>CPU</a:t>
              </a:r>
              <a:r>
                <a:rPr lang="zh-CN" altLang="en-US" sz="1600" dirty="0">
                  <a:solidFill>
                    <a:schemeClr val="accent5">
                      <a:lumMod val="50000"/>
                    </a:schemeClr>
                  </a:solidFill>
                  <a:cs typeface="+mn-ea"/>
                  <a:sym typeface="+mn-lt"/>
                </a:rPr>
                <a:t>利用率监测功能，并使用机器学习方法进行时间序列预测</a:t>
              </a:r>
              <a:r>
                <a:rPr sz="1600" dirty="0">
                  <a:solidFill>
                    <a:schemeClr val="accent5">
                      <a:lumMod val="50000"/>
                    </a:schemeClr>
                  </a:solidFill>
                  <a:cs typeface="+mn-ea"/>
                  <a:sym typeface="+mn-lt"/>
                </a:rPr>
                <a:t>。</a:t>
              </a:r>
              <a:endParaRPr sz="1600" dirty="0">
                <a:solidFill>
                  <a:schemeClr val="accent5">
                    <a:lumMod val="50000"/>
                  </a:schemeClr>
                </a:solidFill>
                <a:cs typeface="+mn-ea"/>
                <a:sym typeface="+mn-lt"/>
              </a:endParaRPr>
            </a:p>
          </p:txBody>
        </p:sp>
      </p:grpSp>
      <p:grpSp>
        <p:nvGrpSpPr>
          <p:cNvPr id="40" name="组合 39"/>
          <p:cNvGrpSpPr/>
          <p:nvPr/>
        </p:nvGrpSpPr>
        <p:grpSpPr>
          <a:xfrm>
            <a:off x="1999252" y="5374958"/>
            <a:ext cx="8248852" cy="875899"/>
            <a:chOff x="3330340" y="1328286"/>
            <a:chExt cx="8248852" cy="875899"/>
          </a:xfrm>
        </p:grpSpPr>
        <p:sp>
          <p:nvSpPr>
            <p:cNvPr id="41" name="矩形 40"/>
            <p:cNvSpPr/>
            <p:nvPr/>
          </p:nvSpPr>
          <p:spPr>
            <a:xfrm>
              <a:off x="3330340" y="1328286"/>
              <a:ext cx="8248852" cy="875899"/>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五边形 41"/>
            <p:cNvSpPr/>
            <p:nvPr/>
          </p:nvSpPr>
          <p:spPr>
            <a:xfrm>
              <a:off x="3330340" y="1328286"/>
              <a:ext cx="1655545" cy="875899"/>
            </a:xfrm>
            <a:prstGeom prst="homePlate">
              <a:avLst>
                <a:gd name="adj" fmla="val 35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52818" y="1566180"/>
              <a:ext cx="1201420" cy="398780"/>
            </a:xfrm>
            <a:prstGeom prst="rect">
              <a:avLst/>
            </a:prstGeom>
          </p:spPr>
          <p:txBody>
            <a:bodyPr wrap="none">
              <a:spAutoFit/>
            </a:bodyPr>
            <a:lstStyle/>
            <a:p>
              <a:r>
                <a:rPr lang="zh-CN" altLang="en-US" sz="2000" b="1" dirty="0">
                  <a:solidFill>
                    <a:schemeClr val="bg1"/>
                  </a:solidFill>
                </a:rPr>
                <a:t>故障检测</a:t>
              </a:r>
              <a:endParaRPr lang="zh-CN" altLang="en-US" sz="2000" dirty="0">
                <a:solidFill>
                  <a:schemeClr val="bg1"/>
                </a:solidFill>
              </a:endParaRPr>
            </a:p>
          </p:txBody>
        </p:sp>
        <p:sp>
          <p:nvSpPr>
            <p:cNvPr id="44" name="矩形 43"/>
            <p:cNvSpPr/>
            <p:nvPr/>
          </p:nvSpPr>
          <p:spPr>
            <a:xfrm>
              <a:off x="5294442" y="1415786"/>
              <a:ext cx="5976193" cy="730885"/>
            </a:xfrm>
            <a:prstGeom prst="rect">
              <a:avLst/>
            </a:prstGeom>
          </p:spPr>
          <p:txBody>
            <a:bodyPr wrap="square">
              <a:spAutoFit/>
            </a:bodyPr>
            <a:lstStyle/>
            <a:p>
              <a:pPr>
                <a:lnSpc>
                  <a:spcPct val="130000"/>
                </a:lnSpc>
              </a:pPr>
              <a:r>
                <a:rPr lang="zh-CN" altLang="en-US" sz="1600" dirty="0">
                  <a:solidFill>
                    <a:schemeClr val="accent5">
                      <a:lumMod val="50000"/>
                    </a:schemeClr>
                  </a:solidFill>
                  <a:cs typeface="+mn-ea"/>
                  <a:sym typeface="+mn-lt"/>
                </a:rPr>
                <a:t>利用分布式算法同步收集到的数据，</a:t>
              </a:r>
              <a:r>
                <a:rPr lang="zh-CN" altLang="en-US" sz="1600" dirty="0">
                  <a:solidFill>
                    <a:schemeClr val="accent5">
                      <a:lumMod val="50000"/>
                    </a:schemeClr>
                  </a:solidFill>
                  <a:cs typeface="+mn-ea"/>
                  <a:sym typeface="+mn-lt"/>
                </a:rPr>
                <a:t>使用消息队列保证较大数据的高性能，对获得数据</a:t>
              </a:r>
              <a:r>
                <a:rPr lang="zh-CN" altLang="en-US" sz="1600" dirty="0">
                  <a:solidFill>
                    <a:schemeClr val="accent5">
                      <a:lumMod val="50000"/>
                    </a:schemeClr>
                  </a:solidFill>
                  <a:cs typeface="+mn-ea"/>
                  <a:sym typeface="+mn-lt"/>
                </a:rPr>
                <a:t>进行处理和分析，</a:t>
              </a:r>
              <a:endParaRPr sz="1600" dirty="0">
                <a:solidFill>
                  <a:schemeClr val="accent5">
                    <a:lumMod val="50000"/>
                  </a:schemeClr>
                </a:solidFill>
                <a:cs typeface="+mn-ea"/>
                <a:sym typeface="+mn-lt"/>
              </a:endParaRPr>
            </a:p>
          </p:txBody>
        </p:sp>
      </p:grpSp>
      <p:sp>
        <p:nvSpPr>
          <p:cNvPr id="8" name="文本框 7"/>
          <p:cNvSpPr txBox="1"/>
          <p:nvPr userDrawn="1"/>
        </p:nvSpPr>
        <p:spPr>
          <a:xfrm>
            <a:off x="831772" y="554851"/>
            <a:ext cx="7000231" cy="920341"/>
          </a:xfrm>
          <a:prstGeom prst="rect">
            <a:avLst/>
          </a:prstGeom>
        </p:spPr>
        <p:txBody>
          <a:bodyPr wrap="square" rtlCol="0">
            <a:noAutofit/>
          </a:bodyPr>
          <a:p>
            <a:r>
              <a:rPr lang="zh-CN" altLang="en-US" sz="4800" b="1" dirty="0">
                <a:solidFill>
                  <a:schemeClr val="accent5">
                    <a:lumMod val="50000"/>
                  </a:schemeClr>
                </a:solidFill>
              </a:rPr>
              <a:t>模块设计总览</a:t>
            </a:r>
            <a:endParaRPr lang="zh-CN" altLang="en-US" sz="4800" b="1" dirty="0">
              <a:solidFill>
                <a:schemeClr val="accent5">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E0ED">
            <a:alpha val="55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4" name="文本框 3"/>
          <p:cNvSpPr txBox="1"/>
          <p:nvPr userDrawn="1"/>
        </p:nvSpPr>
        <p:spPr>
          <a:xfrm>
            <a:off x="831741" y="565338"/>
            <a:ext cx="7000231" cy="920341"/>
          </a:xfrm>
          <a:prstGeom prst="rect">
            <a:avLst/>
          </a:prstGeom>
        </p:spPr>
        <p:txBody>
          <a:bodyPr wrap="square" rtlCol="0">
            <a:noAutofit/>
          </a:bodyPr>
          <a:p>
            <a:r>
              <a:rPr lang="zh-CN" altLang="en-US" sz="4800" b="1" dirty="0">
                <a:solidFill>
                  <a:schemeClr val="accent5">
                    <a:lumMod val="50000"/>
                  </a:schemeClr>
                </a:solidFill>
              </a:rPr>
              <a:t>代码审查模块</a:t>
            </a:r>
            <a:endParaRPr lang="zh-CN" altLang="en-US" sz="4800" b="1" dirty="0">
              <a:solidFill>
                <a:schemeClr val="accent5">
                  <a:lumMod val="50000"/>
                </a:schemeClr>
              </a:solidFill>
            </a:endParaRPr>
          </a:p>
        </p:txBody>
      </p:sp>
      <p:grpSp>
        <p:nvGrpSpPr>
          <p:cNvPr id="25" name="组合 24"/>
          <p:cNvGrpSpPr/>
          <p:nvPr/>
        </p:nvGrpSpPr>
        <p:grpSpPr>
          <a:xfrm>
            <a:off x="2937390" y="1600033"/>
            <a:ext cx="6317380" cy="1273536"/>
            <a:chOff x="5396565" y="1226289"/>
            <a:chExt cx="6317380" cy="1273536"/>
          </a:xfrm>
        </p:grpSpPr>
        <p:sp>
          <p:nvSpPr>
            <p:cNvPr id="50" name="矩形 49"/>
            <p:cNvSpPr/>
            <p:nvPr/>
          </p:nvSpPr>
          <p:spPr>
            <a:xfrm>
              <a:off x="5396565" y="1849585"/>
              <a:ext cx="6317380" cy="650240"/>
            </a:xfrm>
            <a:prstGeom prst="rect">
              <a:avLst/>
            </a:prstGeom>
          </p:spPr>
          <p:txBody>
            <a:bodyPr wrap="square">
              <a:spAutoFit/>
            </a:bodyPr>
            <a:lstStyle/>
            <a:p>
              <a:pPr>
                <a:lnSpc>
                  <a:spcPct val="130000"/>
                </a:lnSpc>
              </a:pPr>
              <a:r>
                <a:rPr lang="en-US" altLang="zh-CN" sz="1400" dirty="0">
                  <a:solidFill>
                    <a:schemeClr val="accent5">
                      <a:lumMod val="50000"/>
                    </a:schemeClr>
                  </a:solidFill>
                  <a:cs typeface="+mn-ea"/>
                </a:rPr>
                <a:t>1.</a:t>
              </a:r>
              <a:r>
                <a:rPr sz="1400" dirty="0">
                  <a:solidFill>
                    <a:schemeClr val="accent5">
                      <a:lumMod val="50000"/>
                    </a:schemeClr>
                  </a:solidFill>
                  <a:cs typeface="+mn-ea"/>
                </a:rPr>
                <a:t>代码静态分析</a:t>
              </a:r>
              <a:r>
                <a:rPr lang="zh-CN" altLang="en-US" sz="1400" dirty="0">
                  <a:solidFill>
                    <a:schemeClr val="accent5">
                      <a:lumMod val="50000"/>
                    </a:schemeClr>
                  </a:solidFill>
                  <a:cs typeface="+mn-ea"/>
                </a:rPr>
                <a:t>；</a:t>
              </a:r>
              <a:r>
                <a:rPr lang="en-US" altLang="zh-CN" sz="1400" dirty="0">
                  <a:solidFill>
                    <a:schemeClr val="accent5">
                      <a:lumMod val="50000"/>
                    </a:schemeClr>
                  </a:solidFill>
                  <a:cs typeface="+mn-ea"/>
                </a:rPr>
                <a:t>2.</a:t>
              </a:r>
              <a:r>
                <a:rPr sz="1400" dirty="0">
                  <a:solidFill>
                    <a:schemeClr val="accent5">
                      <a:lumMod val="50000"/>
                    </a:schemeClr>
                  </a:solidFill>
                  <a:cs typeface="+mn-ea"/>
                </a:rPr>
                <a:t>代码问题告警和定位</a:t>
              </a:r>
              <a:r>
                <a:rPr lang="zh-CN" altLang="en-US" sz="1400" dirty="0">
                  <a:solidFill>
                    <a:schemeClr val="accent5">
                      <a:lumMod val="50000"/>
                    </a:schemeClr>
                  </a:solidFill>
                  <a:cs typeface="+mn-ea"/>
                </a:rPr>
                <a:t>；</a:t>
              </a:r>
              <a:r>
                <a:rPr lang="en-US" altLang="zh-CN" sz="1400" dirty="0">
                  <a:solidFill>
                    <a:schemeClr val="accent5">
                      <a:lumMod val="50000"/>
                    </a:schemeClr>
                  </a:solidFill>
                  <a:cs typeface="+mn-ea"/>
                </a:rPr>
                <a:t>3.</a:t>
              </a:r>
              <a:r>
                <a:rPr sz="1400" dirty="0">
                  <a:solidFill>
                    <a:schemeClr val="accent5">
                      <a:lumMod val="50000"/>
                    </a:schemeClr>
                  </a:solidFill>
                  <a:cs typeface="+mn-ea"/>
                </a:rPr>
                <a:t>提供改进建议和优化建议</a:t>
              </a:r>
              <a:r>
                <a:rPr lang="zh-CN" altLang="en-US" sz="1400" dirty="0">
                  <a:solidFill>
                    <a:schemeClr val="accent5">
                      <a:lumMod val="50000"/>
                    </a:schemeClr>
                  </a:solidFill>
                  <a:cs typeface="+mn-ea"/>
                </a:rPr>
                <a:t>；</a:t>
              </a:r>
              <a:r>
                <a:rPr lang="en-US" altLang="zh-CN" sz="1400" dirty="0">
                  <a:solidFill>
                    <a:schemeClr val="accent5">
                      <a:lumMod val="50000"/>
                    </a:schemeClr>
                  </a:solidFill>
                  <a:cs typeface="+mn-ea"/>
                </a:rPr>
                <a:t>4.</a:t>
              </a:r>
              <a:r>
                <a:rPr sz="1400" dirty="0">
                  <a:solidFill>
                    <a:schemeClr val="accent5">
                      <a:lumMod val="50000"/>
                    </a:schemeClr>
                  </a:solidFill>
                  <a:cs typeface="+mn-ea"/>
                </a:rPr>
                <a:t>⽣成可理解的审查意⻅</a:t>
              </a:r>
              <a:r>
                <a:rPr lang="zh-CN" altLang="en-US" sz="1400" dirty="0">
                  <a:solidFill>
                    <a:schemeClr val="accent5">
                      <a:lumMod val="50000"/>
                    </a:schemeClr>
                  </a:solidFill>
                  <a:cs typeface="+mn-ea"/>
                </a:rPr>
                <a:t>。</a:t>
              </a:r>
              <a:endParaRPr sz="1400" dirty="0">
                <a:solidFill>
                  <a:schemeClr val="accent5">
                    <a:lumMod val="50000"/>
                  </a:schemeClr>
                </a:solidFill>
                <a:cs typeface="+mn-ea"/>
              </a:endParaRPr>
            </a:p>
          </p:txBody>
        </p:sp>
        <p:grpSp>
          <p:nvGrpSpPr>
            <p:cNvPr id="51" name="组合 50"/>
            <p:cNvGrpSpPr/>
            <p:nvPr/>
          </p:nvGrpSpPr>
          <p:grpSpPr>
            <a:xfrm>
              <a:off x="5396565" y="1226289"/>
              <a:ext cx="513349" cy="513349"/>
              <a:chOff x="5752699" y="1274415"/>
              <a:chExt cx="513349" cy="513349"/>
            </a:xfrm>
          </p:grpSpPr>
          <p:sp>
            <p:nvSpPr>
              <p:cNvPr id="52" name="矩形 51"/>
              <p:cNvSpPr/>
              <p:nvPr/>
            </p:nvSpPr>
            <p:spPr>
              <a:xfrm>
                <a:off x="5752699" y="1274415"/>
                <a:ext cx="513349" cy="51334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iconfont-10187-1761444"/>
              <p:cNvSpPr>
                <a:spLocks noChangeAspect="1"/>
              </p:cNvSpPr>
              <p:nvPr/>
            </p:nvSpPr>
            <p:spPr bwMode="auto">
              <a:xfrm>
                <a:off x="5827446" y="1340967"/>
                <a:ext cx="363855" cy="395769"/>
              </a:xfrm>
              <a:custGeom>
                <a:avLst/>
                <a:gdLst>
                  <a:gd name="T0" fmla="*/ 8640 w 10592"/>
                  <a:gd name="T1" fmla="*/ 10880 h 11520"/>
                  <a:gd name="T2" fmla="*/ 5600 w 10592"/>
                  <a:gd name="T3" fmla="*/ 10880 h 11520"/>
                  <a:gd name="T4" fmla="*/ 2560 w 10592"/>
                  <a:gd name="T5" fmla="*/ 7840 h 11520"/>
                  <a:gd name="T6" fmla="*/ 3520 w 10592"/>
                  <a:gd name="T7" fmla="*/ 5632 h 11520"/>
                  <a:gd name="T8" fmla="*/ 4000 w 10592"/>
                  <a:gd name="T9" fmla="*/ 5760 h 11520"/>
                  <a:gd name="T10" fmla="*/ 4384 w 10592"/>
                  <a:gd name="T11" fmla="*/ 5696 h 11520"/>
                  <a:gd name="T12" fmla="*/ 6176 w 10592"/>
                  <a:gd name="T13" fmla="*/ 7488 h 11520"/>
                  <a:gd name="T14" fmla="*/ 6624 w 10592"/>
                  <a:gd name="T15" fmla="*/ 7680 h 11520"/>
                  <a:gd name="T16" fmla="*/ 7072 w 10592"/>
                  <a:gd name="T17" fmla="*/ 7488 h 11520"/>
                  <a:gd name="T18" fmla="*/ 8768 w 10592"/>
                  <a:gd name="T19" fmla="*/ 5792 h 11520"/>
                  <a:gd name="T20" fmla="*/ 8960 w 10592"/>
                  <a:gd name="T21" fmla="*/ 5344 h 11520"/>
                  <a:gd name="T22" fmla="*/ 8768 w 10592"/>
                  <a:gd name="T23" fmla="*/ 4896 h 11520"/>
                  <a:gd name="T24" fmla="*/ 4384 w 10592"/>
                  <a:gd name="T25" fmla="*/ 512 h 11520"/>
                  <a:gd name="T26" fmla="*/ 3936 w 10592"/>
                  <a:gd name="T27" fmla="*/ 320 h 11520"/>
                  <a:gd name="T28" fmla="*/ 3488 w 10592"/>
                  <a:gd name="T29" fmla="*/ 512 h 11520"/>
                  <a:gd name="T30" fmla="*/ 1792 w 10592"/>
                  <a:gd name="T31" fmla="*/ 2208 h 11520"/>
                  <a:gd name="T32" fmla="*/ 1600 w 10592"/>
                  <a:gd name="T33" fmla="*/ 2656 h 11520"/>
                  <a:gd name="T34" fmla="*/ 1792 w 10592"/>
                  <a:gd name="T35" fmla="*/ 3104 h 11520"/>
                  <a:gd name="T36" fmla="*/ 2944 w 10592"/>
                  <a:gd name="T37" fmla="*/ 4256 h 11520"/>
                  <a:gd name="T38" fmla="*/ 2880 w 10592"/>
                  <a:gd name="T39" fmla="*/ 4640 h 11520"/>
                  <a:gd name="T40" fmla="*/ 3040 w 10592"/>
                  <a:gd name="T41" fmla="*/ 5216 h 11520"/>
                  <a:gd name="T42" fmla="*/ 1920 w 10592"/>
                  <a:gd name="T43" fmla="*/ 7840 h 11520"/>
                  <a:gd name="T44" fmla="*/ 3520 w 10592"/>
                  <a:gd name="T45" fmla="*/ 10880 h 11520"/>
                  <a:gd name="T46" fmla="*/ 320 w 10592"/>
                  <a:gd name="T47" fmla="*/ 10880 h 11520"/>
                  <a:gd name="T48" fmla="*/ 0 w 10592"/>
                  <a:gd name="T49" fmla="*/ 11200 h 11520"/>
                  <a:gd name="T50" fmla="*/ 320 w 10592"/>
                  <a:gd name="T51" fmla="*/ 11520 h 11520"/>
                  <a:gd name="T52" fmla="*/ 8640 w 10592"/>
                  <a:gd name="T53" fmla="*/ 11520 h 11520"/>
                  <a:gd name="T54" fmla="*/ 8960 w 10592"/>
                  <a:gd name="T55" fmla="*/ 11200 h 11520"/>
                  <a:gd name="T56" fmla="*/ 8640 w 10592"/>
                  <a:gd name="T57" fmla="*/ 10880 h 11520"/>
                  <a:gd name="T58" fmla="*/ 3520 w 10592"/>
                  <a:gd name="T59" fmla="*/ 4640 h 11520"/>
                  <a:gd name="T60" fmla="*/ 4000 w 10592"/>
                  <a:gd name="T61" fmla="*/ 4160 h 11520"/>
                  <a:gd name="T62" fmla="*/ 4480 w 10592"/>
                  <a:gd name="T63" fmla="*/ 4640 h 11520"/>
                  <a:gd name="T64" fmla="*/ 4000 w 10592"/>
                  <a:gd name="T65" fmla="*/ 5120 h 11520"/>
                  <a:gd name="T66" fmla="*/ 3520 w 10592"/>
                  <a:gd name="T67" fmla="*/ 4640 h 11520"/>
                  <a:gd name="T68" fmla="*/ 3936 w 10592"/>
                  <a:gd name="T69" fmla="*/ 960 h 11520"/>
                  <a:gd name="T70" fmla="*/ 8320 w 10592"/>
                  <a:gd name="T71" fmla="*/ 5344 h 11520"/>
                  <a:gd name="T72" fmla="*/ 6624 w 10592"/>
                  <a:gd name="T73" fmla="*/ 7040 h 11520"/>
                  <a:gd name="T74" fmla="*/ 4896 w 10592"/>
                  <a:gd name="T75" fmla="*/ 5312 h 11520"/>
                  <a:gd name="T76" fmla="*/ 5120 w 10592"/>
                  <a:gd name="T77" fmla="*/ 4640 h 11520"/>
                  <a:gd name="T78" fmla="*/ 4000 w 10592"/>
                  <a:gd name="T79" fmla="*/ 3520 h 11520"/>
                  <a:gd name="T80" fmla="*/ 3328 w 10592"/>
                  <a:gd name="T81" fmla="*/ 3744 h 11520"/>
                  <a:gd name="T82" fmla="*/ 2240 w 10592"/>
                  <a:gd name="T83" fmla="*/ 2656 h 11520"/>
                  <a:gd name="T84" fmla="*/ 3936 w 10592"/>
                  <a:gd name="T85" fmla="*/ 960 h 11520"/>
                  <a:gd name="T86" fmla="*/ 10464 w 10592"/>
                  <a:gd name="T87" fmla="*/ 5216 h 11520"/>
                  <a:gd name="T88" fmla="*/ 10240 w 10592"/>
                  <a:gd name="T89" fmla="*/ 5120 h 11520"/>
                  <a:gd name="T90" fmla="*/ 10016 w 10592"/>
                  <a:gd name="T91" fmla="*/ 5216 h 11520"/>
                  <a:gd name="T92" fmla="*/ 6496 w 10592"/>
                  <a:gd name="T93" fmla="*/ 8736 h 11520"/>
                  <a:gd name="T94" fmla="*/ 6496 w 10592"/>
                  <a:gd name="T95" fmla="*/ 9184 h 11520"/>
                  <a:gd name="T96" fmla="*/ 6720 w 10592"/>
                  <a:gd name="T97" fmla="*/ 9280 h 11520"/>
                  <a:gd name="T98" fmla="*/ 6944 w 10592"/>
                  <a:gd name="T99" fmla="*/ 9184 h 11520"/>
                  <a:gd name="T100" fmla="*/ 10464 w 10592"/>
                  <a:gd name="T101" fmla="*/ 5664 h 11520"/>
                  <a:gd name="T102" fmla="*/ 10464 w 10592"/>
                  <a:gd name="T103" fmla="*/ 5216 h 11520"/>
                  <a:gd name="T104" fmla="*/ 1600 w 10592"/>
                  <a:gd name="T105" fmla="*/ 1600 h 11520"/>
                  <a:gd name="T106" fmla="*/ 1824 w 10592"/>
                  <a:gd name="T107" fmla="*/ 1504 h 11520"/>
                  <a:gd name="T108" fmla="*/ 2784 w 10592"/>
                  <a:gd name="T109" fmla="*/ 544 h 11520"/>
                  <a:gd name="T110" fmla="*/ 2784 w 10592"/>
                  <a:gd name="T111" fmla="*/ 96 h 11520"/>
                  <a:gd name="T112" fmla="*/ 2560 w 10592"/>
                  <a:gd name="T113" fmla="*/ 0 h 11520"/>
                  <a:gd name="T114" fmla="*/ 2336 w 10592"/>
                  <a:gd name="T115" fmla="*/ 96 h 11520"/>
                  <a:gd name="T116" fmla="*/ 1376 w 10592"/>
                  <a:gd name="T117" fmla="*/ 1056 h 11520"/>
                  <a:gd name="T118" fmla="*/ 1376 w 10592"/>
                  <a:gd name="T119" fmla="*/ 1504 h 11520"/>
                  <a:gd name="T120" fmla="*/ 1600 w 10592"/>
                  <a:gd name="T121" fmla="*/ 160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92" h="11520">
                    <a:moveTo>
                      <a:pt x="8640" y="10880"/>
                    </a:moveTo>
                    <a:lnTo>
                      <a:pt x="5600" y="10880"/>
                    </a:lnTo>
                    <a:cubicBezTo>
                      <a:pt x="3936" y="10880"/>
                      <a:pt x="2560" y="9504"/>
                      <a:pt x="2560" y="7840"/>
                    </a:cubicBezTo>
                    <a:cubicBezTo>
                      <a:pt x="2560" y="7008"/>
                      <a:pt x="2912" y="6208"/>
                      <a:pt x="3520" y="5632"/>
                    </a:cubicBezTo>
                    <a:cubicBezTo>
                      <a:pt x="3680" y="5696"/>
                      <a:pt x="3840" y="5760"/>
                      <a:pt x="4000" y="5760"/>
                    </a:cubicBezTo>
                    <a:cubicBezTo>
                      <a:pt x="4128" y="5760"/>
                      <a:pt x="4256" y="5728"/>
                      <a:pt x="4384" y="5696"/>
                    </a:cubicBezTo>
                    <a:lnTo>
                      <a:pt x="6176" y="7488"/>
                    </a:lnTo>
                    <a:cubicBezTo>
                      <a:pt x="6304" y="7616"/>
                      <a:pt x="6464" y="7680"/>
                      <a:pt x="6624" y="7680"/>
                    </a:cubicBezTo>
                    <a:cubicBezTo>
                      <a:pt x="6784" y="7680"/>
                      <a:pt x="6944" y="7616"/>
                      <a:pt x="7072" y="7488"/>
                    </a:cubicBezTo>
                    <a:lnTo>
                      <a:pt x="8768" y="5792"/>
                    </a:lnTo>
                    <a:cubicBezTo>
                      <a:pt x="8896" y="5664"/>
                      <a:pt x="8960" y="5504"/>
                      <a:pt x="8960" y="5344"/>
                    </a:cubicBezTo>
                    <a:cubicBezTo>
                      <a:pt x="8960" y="5184"/>
                      <a:pt x="8896" y="5024"/>
                      <a:pt x="8768" y="4896"/>
                    </a:cubicBezTo>
                    <a:lnTo>
                      <a:pt x="4384" y="512"/>
                    </a:lnTo>
                    <a:cubicBezTo>
                      <a:pt x="4256" y="384"/>
                      <a:pt x="4096" y="320"/>
                      <a:pt x="3936" y="320"/>
                    </a:cubicBezTo>
                    <a:cubicBezTo>
                      <a:pt x="3776" y="320"/>
                      <a:pt x="3616" y="384"/>
                      <a:pt x="3488" y="512"/>
                    </a:cubicBezTo>
                    <a:lnTo>
                      <a:pt x="1792" y="2208"/>
                    </a:lnTo>
                    <a:cubicBezTo>
                      <a:pt x="1664" y="2336"/>
                      <a:pt x="1600" y="2496"/>
                      <a:pt x="1600" y="2656"/>
                    </a:cubicBezTo>
                    <a:cubicBezTo>
                      <a:pt x="1600" y="2816"/>
                      <a:pt x="1664" y="2976"/>
                      <a:pt x="1792" y="3104"/>
                    </a:cubicBezTo>
                    <a:lnTo>
                      <a:pt x="2944" y="4256"/>
                    </a:lnTo>
                    <a:cubicBezTo>
                      <a:pt x="2912" y="4384"/>
                      <a:pt x="2880" y="4512"/>
                      <a:pt x="2880" y="4640"/>
                    </a:cubicBezTo>
                    <a:cubicBezTo>
                      <a:pt x="2880" y="4832"/>
                      <a:pt x="2944" y="5024"/>
                      <a:pt x="3040" y="5216"/>
                    </a:cubicBezTo>
                    <a:cubicBezTo>
                      <a:pt x="2336" y="5920"/>
                      <a:pt x="1920" y="6848"/>
                      <a:pt x="1920" y="7840"/>
                    </a:cubicBezTo>
                    <a:cubicBezTo>
                      <a:pt x="1920" y="9088"/>
                      <a:pt x="2560" y="10208"/>
                      <a:pt x="3520" y="10880"/>
                    </a:cubicBezTo>
                    <a:lnTo>
                      <a:pt x="320" y="10880"/>
                    </a:lnTo>
                    <a:cubicBezTo>
                      <a:pt x="160" y="10880"/>
                      <a:pt x="0" y="11040"/>
                      <a:pt x="0" y="11200"/>
                    </a:cubicBezTo>
                    <a:cubicBezTo>
                      <a:pt x="0" y="11360"/>
                      <a:pt x="160" y="11520"/>
                      <a:pt x="320" y="11520"/>
                    </a:cubicBezTo>
                    <a:lnTo>
                      <a:pt x="8640" y="11520"/>
                    </a:lnTo>
                    <a:cubicBezTo>
                      <a:pt x="8800" y="11520"/>
                      <a:pt x="8960" y="11360"/>
                      <a:pt x="8960" y="11200"/>
                    </a:cubicBezTo>
                    <a:cubicBezTo>
                      <a:pt x="8960" y="11040"/>
                      <a:pt x="8800" y="10880"/>
                      <a:pt x="8640" y="10880"/>
                    </a:cubicBezTo>
                    <a:close/>
                    <a:moveTo>
                      <a:pt x="3520" y="4640"/>
                    </a:moveTo>
                    <a:cubicBezTo>
                      <a:pt x="3520" y="4384"/>
                      <a:pt x="3744" y="4160"/>
                      <a:pt x="4000" y="4160"/>
                    </a:cubicBezTo>
                    <a:cubicBezTo>
                      <a:pt x="4256" y="4160"/>
                      <a:pt x="4480" y="4384"/>
                      <a:pt x="4480" y="4640"/>
                    </a:cubicBezTo>
                    <a:cubicBezTo>
                      <a:pt x="4480" y="4896"/>
                      <a:pt x="4256" y="5120"/>
                      <a:pt x="4000" y="5120"/>
                    </a:cubicBezTo>
                    <a:cubicBezTo>
                      <a:pt x="3744" y="5120"/>
                      <a:pt x="3520" y="4896"/>
                      <a:pt x="3520" y="4640"/>
                    </a:cubicBezTo>
                    <a:close/>
                    <a:moveTo>
                      <a:pt x="3936" y="960"/>
                    </a:moveTo>
                    <a:lnTo>
                      <a:pt x="8320" y="5344"/>
                    </a:lnTo>
                    <a:lnTo>
                      <a:pt x="6624" y="7040"/>
                    </a:lnTo>
                    <a:lnTo>
                      <a:pt x="4896" y="5312"/>
                    </a:lnTo>
                    <a:cubicBezTo>
                      <a:pt x="5024" y="5120"/>
                      <a:pt x="5120" y="4896"/>
                      <a:pt x="5120" y="4640"/>
                    </a:cubicBezTo>
                    <a:cubicBezTo>
                      <a:pt x="5120" y="4032"/>
                      <a:pt x="4608" y="3520"/>
                      <a:pt x="4000" y="3520"/>
                    </a:cubicBezTo>
                    <a:cubicBezTo>
                      <a:pt x="3744" y="3520"/>
                      <a:pt x="3520" y="3616"/>
                      <a:pt x="3328" y="3744"/>
                    </a:cubicBezTo>
                    <a:lnTo>
                      <a:pt x="2240" y="2656"/>
                    </a:lnTo>
                    <a:lnTo>
                      <a:pt x="3936" y="960"/>
                    </a:lnTo>
                    <a:close/>
                    <a:moveTo>
                      <a:pt x="10464" y="5216"/>
                    </a:moveTo>
                    <a:cubicBezTo>
                      <a:pt x="10400" y="5152"/>
                      <a:pt x="10304" y="5120"/>
                      <a:pt x="10240" y="5120"/>
                    </a:cubicBezTo>
                    <a:cubicBezTo>
                      <a:pt x="10176" y="5120"/>
                      <a:pt x="10080" y="5152"/>
                      <a:pt x="10016" y="5216"/>
                    </a:cubicBezTo>
                    <a:lnTo>
                      <a:pt x="6496" y="8736"/>
                    </a:lnTo>
                    <a:cubicBezTo>
                      <a:pt x="6368" y="8864"/>
                      <a:pt x="6368" y="9056"/>
                      <a:pt x="6496" y="9184"/>
                    </a:cubicBezTo>
                    <a:cubicBezTo>
                      <a:pt x="6560" y="9248"/>
                      <a:pt x="6656" y="9280"/>
                      <a:pt x="6720" y="9280"/>
                    </a:cubicBezTo>
                    <a:cubicBezTo>
                      <a:pt x="6816" y="9280"/>
                      <a:pt x="6880" y="9248"/>
                      <a:pt x="6944" y="9184"/>
                    </a:cubicBezTo>
                    <a:lnTo>
                      <a:pt x="10464" y="5664"/>
                    </a:lnTo>
                    <a:cubicBezTo>
                      <a:pt x="10592" y="5536"/>
                      <a:pt x="10592" y="5344"/>
                      <a:pt x="10464" y="5216"/>
                    </a:cubicBezTo>
                    <a:close/>
                    <a:moveTo>
                      <a:pt x="1600" y="1600"/>
                    </a:moveTo>
                    <a:cubicBezTo>
                      <a:pt x="1696" y="1600"/>
                      <a:pt x="1760" y="1568"/>
                      <a:pt x="1824" y="1504"/>
                    </a:cubicBezTo>
                    <a:lnTo>
                      <a:pt x="2784" y="544"/>
                    </a:lnTo>
                    <a:cubicBezTo>
                      <a:pt x="2912" y="416"/>
                      <a:pt x="2912" y="224"/>
                      <a:pt x="2784" y="96"/>
                    </a:cubicBezTo>
                    <a:cubicBezTo>
                      <a:pt x="2720" y="32"/>
                      <a:pt x="2624" y="0"/>
                      <a:pt x="2560" y="0"/>
                    </a:cubicBezTo>
                    <a:cubicBezTo>
                      <a:pt x="2496" y="0"/>
                      <a:pt x="2400" y="32"/>
                      <a:pt x="2336" y="96"/>
                    </a:cubicBezTo>
                    <a:lnTo>
                      <a:pt x="1376" y="1056"/>
                    </a:lnTo>
                    <a:cubicBezTo>
                      <a:pt x="1248" y="1184"/>
                      <a:pt x="1248" y="1376"/>
                      <a:pt x="1376" y="1504"/>
                    </a:cubicBezTo>
                    <a:cubicBezTo>
                      <a:pt x="1440" y="1568"/>
                      <a:pt x="1504" y="1600"/>
                      <a:pt x="1600" y="1600"/>
                    </a:cubicBezTo>
                    <a:close/>
                  </a:path>
                </a:pathLst>
              </a:custGeom>
              <a:solidFill>
                <a:schemeClr val="bg1"/>
              </a:solidFill>
              <a:ln>
                <a:noFill/>
              </a:ln>
            </p:spPr>
          </p:sp>
        </p:grpSp>
        <p:sp>
          <p:nvSpPr>
            <p:cNvPr id="54" name="矩形 53"/>
            <p:cNvSpPr/>
            <p:nvPr/>
          </p:nvSpPr>
          <p:spPr>
            <a:xfrm>
              <a:off x="5984661" y="1252130"/>
              <a:ext cx="1404620" cy="460375"/>
            </a:xfrm>
            <a:prstGeom prst="rect">
              <a:avLst/>
            </a:prstGeom>
          </p:spPr>
          <p:txBody>
            <a:bodyPr wrap="none">
              <a:spAutoFit/>
            </a:bodyPr>
            <a:lstStyle/>
            <a:p>
              <a:r>
                <a:rPr lang="zh-CN" altLang="en-US" sz="2400" b="1" dirty="0">
                  <a:solidFill>
                    <a:schemeClr val="accent5">
                      <a:lumMod val="50000"/>
                    </a:schemeClr>
                  </a:solidFill>
                </a:rPr>
                <a:t>主要功能</a:t>
              </a:r>
              <a:endParaRPr lang="zh-CN" altLang="en-US" sz="2400" b="1" dirty="0"/>
            </a:p>
          </p:txBody>
        </p:sp>
        <p:cxnSp>
          <p:nvCxnSpPr>
            <p:cNvPr id="55" name="直接连接符 54"/>
            <p:cNvCxnSpPr/>
            <p:nvPr/>
          </p:nvCxnSpPr>
          <p:spPr>
            <a:xfrm>
              <a:off x="5984661" y="1739638"/>
              <a:ext cx="5623406" cy="0"/>
            </a:xfrm>
            <a:prstGeom prst="line">
              <a:avLst/>
            </a:prstGeom>
            <a:ln w="12700">
              <a:solidFill>
                <a:schemeClr val="accent5">
                  <a:lumMod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6" name="箭头: 右 11"/>
          <p:cNvSpPr/>
          <p:nvPr/>
        </p:nvSpPr>
        <p:spPr>
          <a:xfrm>
            <a:off x="1732627" y="3287678"/>
            <a:ext cx="8726905" cy="632688"/>
          </a:xfrm>
          <a:prstGeom prst="rightArrow">
            <a:avLst>
              <a:gd name="adj1" fmla="val 50000"/>
              <a:gd name="adj2" fmla="val 83358"/>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2265513" y="3186271"/>
            <a:ext cx="835503" cy="835503"/>
            <a:chOff x="3519926" y="3066940"/>
            <a:chExt cx="835503" cy="835503"/>
          </a:xfrm>
        </p:grpSpPr>
        <p:sp>
          <p:nvSpPr>
            <p:cNvPr id="58" name="椭圆 57"/>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667472" y="3385550"/>
              <a:ext cx="527709" cy="461665"/>
            </a:xfrm>
            <a:prstGeom prst="rect">
              <a:avLst/>
            </a:prstGeom>
          </p:spPr>
          <p:txBody>
            <a:bodyPr wrap="none">
              <a:spAutoFit/>
            </a:bodyPr>
            <a:lstStyle/>
            <a:p>
              <a:r>
                <a:rPr lang="en-US" altLang="zh-CN" sz="2400" b="1" dirty="0">
                  <a:solidFill>
                    <a:schemeClr val="accent5">
                      <a:lumMod val="50000"/>
                    </a:schemeClr>
                  </a:solidFill>
                  <a:cs typeface="+mn-ea"/>
                  <a:sym typeface="+mn-lt"/>
                </a:rPr>
                <a:t>01</a:t>
              </a:r>
              <a:endParaRPr lang="zh-CN" altLang="en-US" sz="2400" b="1" dirty="0"/>
            </a:p>
          </p:txBody>
        </p:sp>
        <p:sp>
          <p:nvSpPr>
            <p:cNvPr id="60" name="矩形 59"/>
            <p:cNvSpPr/>
            <p:nvPr/>
          </p:nvSpPr>
          <p:spPr>
            <a:xfrm>
              <a:off x="3614822" y="3213173"/>
              <a:ext cx="700769" cy="307777"/>
            </a:xfrm>
            <a:prstGeom prst="rect">
              <a:avLst/>
            </a:prstGeom>
          </p:spPr>
          <p:txBody>
            <a:bodyPr wrap="none">
              <a:spAutoFit/>
            </a:bodyPr>
            <a:lstStyle/>
            <a:p>
              <a:r>
                <a:rPr lang="en-US" altLang="zh-CN" sz="1400" dirty="0">
                  <a:solidFill>
                    <a:schemeClr val="accent5">
                      <a:lumMod val="50000"/>
                    </a:schemeClr>
                  </a:solidFill>
                  <a:cs typeface="+mn-ea"/>
                  <a:sym typeface="+mn-lt"/>
                </a:rPr>
                <a:t>STEP </a:t>
              </a:r>
              <a:endParaRPr lang="zh-CN" altLang="en-US" sz="1400" dirty="0"/>
            </a:p>
          </p:txBody>
        </p:sp>
      </p:grpSp>
      <p:sp>
        <p:nvSpPr>
          <p:cNvPr id="61" name="箭头: V 形 16"/>
          <p:cNvSpPr/>
          <p:nvPr/>
        </p:nvSpPr>
        <p:spPr>
          <a:xfrm>
            <a:off x="3692241" y="3494635"/>
            <a:ext cx="134077" cy="218774"/>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2" name="组合 61"/>
          <p:cNvGrpSpPr/>
          <p:nvPr/>
        </p:nvGrpSpPr>
        <p:grpSpPr>
          <a:xfrm>
            <a:off x="4390604" y="3186271"/>
            <a:ext cx="835503" cy="835503"/>
            <a:chOff x="3519926" y="3066940"/>
            <a:chExt cx="835503" cy="835503"/>
          </a:xfrm>
        </p:grpSpPr>
        <p:sp>
          <p:nvSpPr>
            <p:cNvPr id="63" name="椭圆 62"/>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667472" y="3385550"/>
              <a:ext cx="527709" cy="461665"/>
            </a:xfrm>
            <a:prstGeom prst="rect">
              <a:avLst/>
            </a:prstGeom>
          </p:spPr>
          <p:txBody>
            <a:bodyPr wrap="none">
              <a:spAutoFit/>
            </a:bodyPr>
            <a:lstStyle/>
            <a:p>
              <a:r>
                <a:rPr lang="en-US" altLang="zh-CN" sz="2400" b="1" dirty="0">
                  <a:solidFill>
                    <a:schemeClr val="accent5">
                      <a:lumMod val="50000"/>
                    </a:schemeClr>
                  </a:solidFill>
                  <a:cs typeface="+mn-ea"/>
                  <a:sym typeface="+mn-lt"/>
                </a:rPr>
                <a:t>02</a:t>
              </a:r>
              <a:endParaRPr lang="zh-CN" altLang="en-US" sz="2400" b="1" dirty="0"/>
            </a:p>
          </p:txBody>
        </p:sp>
        <p:sp>
          <p:nvSpPr>
            <p:cNvPr id="65" name="矩形 64"/>
            <p:cNvSpPr/>
            <p:nvPr/>
          </p:nvSpPr>
          <p:spPr>
            <a:xfrm>
              <a:off x="3614822" y="3213173"/>
              <a:ext cx="700769" cy="307777"/>
            </a:xfrm>
            <a:prstGeom prst="rect">
              <a:avLst/>
            </a:prstGeom>
          </p:spPr>
          <p:txBody>
            <a:bodyPr wrap="none">
              <a:spAutoFit/>
            </a:bodyPr>
            <a:lstStyle/>
            <a:p>
              <a:r>
                <a:rPr lang="en-US" altLang="zh-CN" sz="1400" dirty="0">
                  <a:solidFill>
                    <a:schemeClr val="accent5">
                      <a:lumMod val="50000"/>
                    </a:schemeClr>
                  </a:solidFill>
                  <a:cs typeface="+mn-ea"/>
                  <a:sym typeface="+mn-lt"/>
                </a:rPr>
                <a:t>STEP </a:t>
              </a:r>
              <a:endParaRPr lang="zh-CN" altLang="en-US" sz="1400" dirty="0"/>
            </a:p>
          </p:txBody>
        </p:sp>
      </p:grpSp>
      <p:grpSp>
        <p:nvGrpSpPr>
          <p:cNvPr id="66" name="组合 65"/>
          <p:cNvGrpSpPr/>
          <p:nvPr/>
        </p:nvGrpSpPr>
        <p:grpSpPr>
          <a:xfrm>
            <a:off x="6515695" y="3186271"/>
            <a:ext cx="835503" cy="835503"/>
            <a:chOff x="3519926" y="3066940"/>
            <a:chExt cx="835503" cy="835503"/>
          </a:xfrm>
        </p:grpSpPr>
        <p:sp>
          <p:nvSpPr>
            <p:cNvPr id="67" name="椭圆 66"/>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3667472" y="3385550"/>
              <a:ext cx="527709" cy="461665"/>
            </a:xfrm>
            <a:prstGeom prst="rect">
              <a:avLst/>
            </a:prstGeom>
          </p:spPr>
          <p:txBody>
            <a:bodyPr wrap="none">
              <a:spAutoFit/>
            </a:bodyPr>
            <a:lstStyle/>
            <a:p>
              <a:r>
                <a:rPr lang="en-US" altLang="zh-CN" sz="2400" b="1" dirty="0">
                  <a:solidFill>
                    <a:schemeClr val="accent5">
                      <a:lumMod val="50000"/>
                    </a:schemeClr>
                  </a:solidFill>
                  <a:cs typeface="+mn-ea"/>
                  <a:sym typeface="+mn-lt"/>
                </a:rPr>
                <a:t>03</a:t>
              </a:r>
              <a:endParaRPr lang="zh-CN" altLang="en-US" sz="2400" b="1" dirty="0"/>
            </a:p>
          </p:txBody>
        </p:sp>
        <p:sp>
          <p:nvSpPr>
            <p:cNvPr id="69" name="矩形 68"/>
            <p:cNvSpPr/>
            <p:nvPr/>
          </p:nvSpPr>
          <p:spPr>
            <a:xfrm>
              <a:off x="3614822" y="3213173"/>
              <a:ext cx="700769" cy="307777"/>
            </a:xfrm>
            <a:prstGeom prst="rect">
              <a:avLst/>
            </a:prstGeom>
          </p:spPr>
          <p:txBody>
            <a:bodyPr wrap="none">
              <a:spAutoFit/>
            </a:bodyPr>
            <a:lstStyle/>
            <a:p>
              <a:r>
                <a:rPr lang="en-US" altLang="zh-CN" sz="1400" dirty="0">
                  <a:solidFill>
                    <a:schemeClr val="accent5">
                      <a:lumMod val="50000"/>
                    </a:schemeClr>
                  </a:solidFill>
                  <a:cs typeface="+mn-ea"/>
                  <a:sym typeface="+mn-lt"/>
                </a:rPr>
                <a:t>STEP </a:t>
              </a:r>
              <a:endParaRPr lang="zh-CN" altLang="en-US" sz="1400" dirty="0"/>
            </a:p>
          </p:txBody>
        </p:sp>
      </p:grpSp>
      <p:grpSp>
        <p:nvGrpSpPr>
          <p:cNvPr id="70" name="组合 69"/>
          <p:cNvGrpSpPr/>
          <p:nvPr/>
        </p:nvGrpSpPr>
        <p:grpSpPr>
          <a:xfrm>
            <a:off x="8640786" y="3186271"/>
            <a:ext cx="835503" cy="835503"/>
            <a:chOff x="3519926" y="3066940"/>
            <a:chExt cx="835503" cy="835503"/>
          </a:xfrm>
        </p:grpSpPr>
        <p:sp>
          <p:nvSpPr>
            <p:cNvPr id="71" name="椭圆 70"/>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3667472" y="3385550"/>
              <a:ext cx="527709" cy="461665"/>
            </a:xfrm>
            <a:prstGeom prst="rect">
              <a:avLst/>
            </a:prstGeom>
          </p:spPr>
          <p:txBody>
            <a:bodyPr wrap="none">
              <a:spAutoFit/>
            </a:bodyPr>
            <a:lstStyle/>
            <a:p>
              <a:r>
                <a:rPr lang="en-US" altLang="zh-CN" sz="2400" b="1" dirty="0">
                  <a:solidFill>
                    <a:schemeClr val="accent5">
                      <a:lumMod val="50000"/>
                    </a:schemeClr>
                  </a:solidFill>
                  <a:cs typeface="+mn-ea"/>
                  <a:sym typeface="+mn-lt"/>
                </a:rPr>
                <a:t>04</a:t>
              </a:r>
              <a:endParaRPr lang="zh-CN" altLang="en-US" sz="2400" b="1" dirty="0"/>
            </a:p>
          </p:txBody>
        </p:sp>
        <p:sp>
          <p:nvSpPr>
            <p:cNvPr id="73" name="矩形 72"/>
            <p:cNvSpPr/>
            <p:nvPr/>
          </p:nvSpPr>
          <p:spPr>
            <a:xfrm>
              <a:off x="3614822" y="3213173"/>
              <a:ext cx="700769" cy="307777"/>
            </a:xfrm>
            <a:prstGeom prst="rect">
              <a:avLst/>
            </a:prstGeom>
          </p:spPr>
          <p:txBody>
            <a:bodyPr wrap="none">
              <a:spAutoFit/>
            </a:bodyPr>
            <a:lstStyle/>
            <a:p>
              <a:r>
                <a:rPr lang="en-US" altLang="zh-CN" sz="1400" dirty="0">
                  <a:solidFill>
                    <a:schemeClr val="accent5">
                      <a:lumMod val="50000"/>
                    </a:schemeClr>
                  </a:solidFill>
                  <a:cs typeface="+mn-ea"/>
                  <a:sym typeface="+mn-lt"/>
                </a:rPr>
                <a:t>STEP </a:t>
              </a:r>
              <a:endParaRPr lang="zh-CN" altLang="en-US" sz="1400" dirty="0"/>
            </a:p>
          </p:txBody>
        </p:sp>
      </p:grpSp>
      <p:sp>
        <p:nvSpPr>
          <p:cNvPr id="74" name="箭头: V 形 29"/>
          <p:cNvSpPr/>
          <p:nvPr/>
        </p:nvSpPr>
        <p:spPr>
          <a:xfrm>
            <a:off x="5831720" y="3494635"/>
            <a:ext cx="134077" cy="218774"/>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箭头: V 形 30"/>
          <p:cNvSpPr/>
          <p:nvPr/>
        </p:nvSpPr>
        <p:spPr>
          <a:xfrm>
            <a:off x="7971199" y="3494635"/>
            <a:ext cx="134077" cy="218774"/>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矩形 75"/>
          <p:cNvSpPr/>
          <p:nvPr/>
        </p:nvSpPr>
        <p:spPr>
          <a:xfrm>
            <a:off x="1833581" y="4315876"/>
            <a:ext cx="1754423" cy="1209675"/>
          </a:xfrm>
          <a:prstGeom prst="rect">
            <a:avLst/>
          </a:prstGeom>
        </p:spPr>
        <p:txBody>
          <a:bodyPr wrap="square">
            <a:spAutoFit/>
          </a:bodyPr>
          <a:lstStyle/>
          <a:p>
            <a:pPr>
              <a:lnSpc>
                <a:spcPct val="130000"/>
              </a:lnSpc>
            </a:pPr>
            <a:r>
              <a:rPr lang="zh-CN" altLang="en-US" sz="1400" dirty="0">
                <a:solidFill>
                  <a:schemeClr val="accent5">
                    <a:lumMod val="50000"/>
                  </a:schemeClr>
                </a:solidFill>
                <a:cs typeface="+mn-ea"/>
                <a:sym typeface="+mn-lt"/>
              </a:rPr>
              <a:t>用户配置需要进行审查的源代码文件路径，并点击按钮发送审查请求。</a:t>
            </a:r>
            <a:endParaRPr sz="1400" dirty="0">
              <a:solidFill>
                <a:schemeClr val="accent5">
                  <a:lumMod val="50000"/>
                </a:schemeClr>
              </a:solidFill>
              <a:cs typeface="+mn-ea"/>
              <a:sym typeface="+mn-lt"/>
            </a:endParaRPr>
          </a:p>
        </p:txBody>
      </p:sp>
      <p:sp>
        <p:nvSpPr>
          <p:cNvPr id="77" name="矩形 76"/>
          <p:cNvSpPr/>
          <p:nvPr/>
        </p:nvSpPr>
        <p:spPr>
          <a:xfrm>
            <a:off x="3964836" y="4315876"/>
            <a:ext cx="1754423" cy="929640"/>
          </a:xfrm>
          <a:prstGeom prst="rect">
            <a:avLst/>
          </a:prstGeom>
        </p:spPr>
        <p:txBody>
          <a:bodyPr wrap="square">
            <a:spAutoFit/>
          </a:bodyPr>
          <a:lstStyle/>
          <a:p>
            <a:pPr>
              <a:lnSpc>
                <a:spcPct val="130000"/>
              </a:lnSpc>
            </a:pPr>
            <a:r>
              <a:rPr lang="zh-CN" altLang="en-US" sz="1400" dirty="0">
                <a:solidFill>
                  <a:schemeClr val="accent5">
                    <a:lumMod val="50000"/>
                  </a:schemeClr>
                </a:solidFill>
                <a:cs typeface="+mn-ea"/>
                <a:sym typeface="+mn-lt"/>
              </a:rPr>
              <a:t>代码审查模块读取带审查的代码文件，提取代码内容。</a:t>
            </a:r>
            <a:endParaRPr sz="1400" dirty="0">
              <a:solidFill>
                <a:schemeClr val="accent5">
                  <a:lumMod val="50000"/>
                </a:schemeClr>
              </a:solidFill>
              <a:cs typeface="+mn-ea"/>
              <a:sym typeface="+mn-lt"/>
            </a:endParaRPr>
          </a:p>
        </p:txBody>
      </p:sp>
      <p:sp>
        <p:nvSpPr>
          <p:cNvPr id="78" name="矩形 77"/>
          <p:cNvSpPr/>
          <p:nvPr/>
        </p:nvSpPr>
        <p:spPr>
          <a:xfrm>
            <a:off x="6056234" y="4315876"/>
            <a:ext cx="1754423" cy="1489075"/>
          </a:xfrm>
          <a:prstGeom prst="rect">
            <a:avLst/>
          </a:prstGeom>
        </p:spPr>
        <p:txBody>
          <a:bodyPr wrap="square">
            <a:spAutoFit/>
          </a:bodyPr>
          <a:lstStyle/>
          <a:p>
            <a:pPr>
              <a:lnSpc>
                <a:spcPct val="130000"/>
              </a:lnSpc>
            </a:pPr>
            <a:r>
              <a:rPr lang="zh-CN" altLang="en-US" sz="1400" dirty="0">
                <a:solidFill>
                  <a:schemeClr val="accent5">
                    <a:lumMod val="50000"/>
                  </a:schemeClr>
                </a:solidFill>
                <a:cs typeface="+mn-ea"/>
                <a:sym typeface="+mn-lt"/>
              </a:rPr>
              <a:t>代码审查模块调用内置的代码分析器对目标代码进行分析，生成审查意见报告。</a:t>
            </a:r>
            <a:endParaRPr sz="1400" dirty="0">
              <a:solidFill>
                <a:schemeClr val="accent5">
                  <a:lumMod val="50000"/>
                </a:schemeClr>
              </a:solidFill>
              <a:cs typeface="+mn-ea"/>
              <a:sym typeface="+mn-lt"/>
            </a:endParaRPr>
          </a:p>
        </p:txBody>
      </p:sp>
      <p:sp>
        <p:nvSpPr>
          <p:cNvPr id="79" name="矩形 78"/>
          <p:cNvSpPr/>
          <p:nvPr/>
        </p:nvSpPr>
        <p:spPr>
          <a:xfrm>
            <a:off x="8320574" y="4315876"/>
            <a:ext cx="1754423" cy="929640"/>
          </a:xfrm>
          <a:prstGeom prst="rect">
            <a:avLst/>
          </a:prstGeom>
        </p:spPr>
        <p:txBody>
          <a:bodyPr wrap="square">
            <a:spAutoFit/>
          </a:bodyPr>
          <a:lstStyle/>
          <a:p>
            <a:pPr>
              <a:lnSpc>
                <a:spcPct val="130000"/>
              </a:lnSpc>
            </a:pPr>
            <a:r>
              <a:rPr lang="zh-CN" altLang="en-US" sz="1400" dirty="0">
                <a:solidFill>
                  <a:schemeClr val="accent5">
                    <a:lumMod val="50000"/>
                  </a:schemeClr>
                </a:solidFill>
                <a:cs typeface="+mn-ea"/>
                <a:sym typeface="+mn-lt"/>
              </a:rPr>
              <a:t>用户查看结果报告并根据内容报告对原始代码进行修改。</a:t>
            </a:r>
            <a:endParaRPr sz="1400" dirty="0">
              <a:solidFill>
                <a:schemeClr val="accent5">
                  <a:lumMod val="50000"/>
                </a:schemeClr>
              </a:solidFill>
              <a:cs typeface="+mn-ea"/>
              <a:sym typeface="+mn-lt"/>
            </a:endParaRPr>
          </a:p>
        </p:txBody>
      </p:sp>
      <p:cxnSp>
        <p:nvCxnSpPr>
          <p:cNvPr id="80" name="直接连接符 79"/>
          <p:cNvCxnSpPr/>
          <p:nvPr/>
        </p:nvCxnSpPr>
        <p:spPr>
          <a:xfrm>
            <a:off x="3759279" y="4371291"/>
            <a:ext cx="0" cy="205200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861932" y="4373082"/>
            <a:ext cx="0" cy="205200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964585" y="4374873"/>
            <a:ext cx="0" cy="205200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E0ED">
            <a:alpha val="50000"/>
          </a:srgbClr>
        </a:solidFill>
        <a:effectLst/>
      </p:bgPr>
    </p:bg>
    <p:spTree>
      <p:nvGrpSpPr>
        <p:cNvPr id="1" name=""/>
        <p:cNvGrpSpPr/>
        <p:nvPr/>
      </p:nvGrpSpPr>
      <p:grpSpPr/>
      <p:sp>
        <p:nvSpPr>
          <p:cNvPr id="3" name="文本占位符 2"/>
          <p:cNvSpPr>
            <a:spLocks noGrp="1"/>
          </p:cNvSpPr>
          <p:nvPr>
            <p:ph type="body" idx="1"/>
          </p:nvPr>
        </p:nvSpPr>
        <p:spPr>
          <a:xfrm>
            <a:off x="481111" y="2044357"/>
            <a:ext cx="5628022" cy="4441886"/>
          </a:xfrm>
        </p:spPr>
        <p:txBody>
          <a:bodyPr/>
          <a:p>
            <a:r>
              <a:rPr lang="zh-CN" altLang="en-US" sz="2000">
                <a:solidFill>
                  <a:schemeClr val="tx1"/>
                </a:solidFill>
                <a:sym typeface="+mn-ea"/>
              </a:rPr>
              <a:t>通过结合静态代码分析工具和代码质量评估模型，提供智能化的代码质量评估服务。其主要功能包括：</a:t>
            </a:r>
            <a:endParaRPr lang="zh-CN" altLang="en-US" sz="2000"/>
          </a:p>
          <a:p>
            <a:r>
              <a:rPr lang="zh-CN" altLang="en-US" sz="2000">
                <a:solidFill>
                  <a:schemeClr val="tx1"/>
                </a:solidFill>
                <a:sym typeface="+mn-ea"/>
              </a:rPr>
              <a:t>- 代码静态分析</a:t>
            </a:r>
            <a:endParaRPr lang="zh-CN" altLang="en-US" sz="2000"/>
          </a:p>
          <a:p>
            <a:r>
              <a:rPr lang="zh-CN" altLang="en-US" sz="2000">
                <a:solidFill>
                  <a:schemeClr val="tx1"/>
                </a:solidFill>
                <a:sym typeface="+mn-ea"/>
              </a:rPr>
              <a:t>- 发现潜在的代码质量问题</a:t>
            </a:r>
            <a:endParaRPr lang="zh-CN" altLang="en-US" sz="2000"/>
          </a:p>
          <a:p>
            <a:r>
              <a:rPr lang="zh-CN" altLang="en-US" sz="2000">
                <a:solidFill>
                  <a:schemeClr val="tx1"/>
                </a:solidFill>
                <a:sym typeface="+mn-ea"/>
              </a:rPr>
              <a:t>- 提供改进建议和优化建议</a:t>
            </a:r>
            <a:endParaRPr lang="zh-CN" altLang="en-US" sz="2000"/>
          </a:p>
          <a:p>
            <a:r>
              <a:rPr lang="zh-CN" altLang="en-US" sz="2000">
                <a:solidFill>
                  <a:schemeClr val="tx1"/>
                </a:solidFill>
                <a:sym typeface="+mn-ea"/>
              </a:rPr>
              <a:t>- 生成可理解的评估报告或可视化展现在用户端</a:t>
            </a:r>
            <a:endParaRPr lang="zh-CN" altLang="en-US" sz="2000"/>
          </a:p>
          <a:p>
            <a:r>
              <a:rPr lang="zh-CN" altLang="en-US" sz="2000">
                <a:solidFill>
                  <a:schemeClr val="tx1"/>
                </a:solidFill>
                <a:sym typeface="+mn-ea"/>
              </a:rPr>
              <a:t>- 自动化单元测试</a:t>
            </a:r>
            <a:endParaRPr lang="zh-CN" altLang="en-US" sz="2000"/>
          </a:p>
        </p:txBody>
      </p:sp>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4" name="文本框 3"/>
          <p:cNvSpPr txBox="1"/>
          <p:nvPr userDrawn="1"/>
        </p:nvSpPr>
        <p:spPr>
          <a:xfrm>
            <a:off x="831741" y="565338"/>
            <a:ext cx="7000231" cy="920341"/>
          </a:xfrm>
          <a:prstGeom prst="rect">
            <a:avLst/>
          </a:prstGeom>
        </p:spPr>
        <p:txBody>
          <a:bodyPr wrap="square" rtlCol="0">
            <a:noAutofit/>
          </a:bodyPr>
          <a:p>
            <a:r>
              <a:rPr lang="zh-CN" altLang="en-US" sz="4800" b="1" dirty="0">
                <a:solidFill>
                  <a:schemeClr val="accent5">
                    <a:lumMod val="50000"/>
                  </a:schemeClr>
                </a:solidFill>
              </a:rPr>
              <a:t>代码质量评估模块</a:t>
            </a:r>
            <a:endParaRPr lang="zh-CN" altLang="en-US" sz="4800" b="1" dirty="0">
              <a:solidFill>
                <a:schemeClr val="accent5">
                  <a:lumMod val="50000"/>
                </a:schemeClr>
              </a:solidFill>
            </a:endParaRPr>
          </a:p>
        </p:txBody>
      </p:sp>
      <p:sp>
        <p:nvSpPr>
          <p:cNvPr id="10" name="文本占位符 2"/>
          <p:cNvSpPr>
            <a:spLocks noGrp="1"/>
          </p:cNvSpPr>
          <p:nvPr/>
        </p:nvSpPr>
        <p:spPr>
          <a:xfrm>
            <a:off x="6329167" y="2044281"/>
            <a:ext cx="5628022" cy="44418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sz="2000">
                <a:solidFill>
                  <a:schemeClr val="tx1"/>
                </a:solidFill>
              </a:rPr>
              <a:t>该模块使用以下工具：</a:t>
            </a:r>
            <a:endParaRPr lang="zh-CN" altLang="en-US" sz="2000">
              <a:solidFill>
                <a:schemeClr val="tx1"/>
              </a:solidFill>
            </a:endParaRPr>
          </a:p>
          <a:p>
            <a:r>
              <a:rPr lang="zh-CN" altLang="en-US" sz="2000">
                <a:solidFill>
                  <a:schemeClr val="tx1"/>
                </a:solidFill>
              </a:rPr>
              <a:t>- 代码分析工具（例如</a:t>
            </a:r>
            <a:r>
              <a:rPr lang="en-US" altLang="zh-CN" sz="2000">
                <a:solidFill>
                  <a:schemeClr val="tx1"/>
                </a:solidFill>
              </a:rPr>
              <a:t>Reek</a:t>
            </a:r>
            <a:r>
              <a:rPr lang="zh-CN" altLang="en-US" sz="2000">
                <a:solidFill>
                  <a:schemeClr val="tx1"/>
                </a:solidFill>
              </a:rPr>
              <a:t>、</a:t>
            </a:r>
            <a:r>
              <a:rPr lang="en-US" altLang="zh-CN" sz="2000">
                <a:solidFill>
                  <a:schemeClr val="tx1"/>
                </a:solidFill>
              </a:rPr>
              <a:t>Linters</a:t>
            </a:r>
            <a:r>
              <a:rPr lang="zh-CN" altLang="en-US" sz="2000">
                <a:solidFill>
                  <a:schemeClr val="tx1"/>
                </a:solidFill>
              </a:rPr>
              <a:t>、</a:t>
            </a:r>
            <a:r>
              <a:rPr lang="en-US" altLang="zh-CN" sz="2000">
                <a:solidFill>
                  <a:schemeClr val="tx1"/>
                </a:solidFill>
              </a:rPr>
              <a:t>Flay</a:t>
            </a:r>
            <a:r>
              <a:rPr lang="zh-CN" altLang="en-US" sz="2000">
                <a:solidFill>
                  <a:schemeClr val="tx1"/>
                </a:solidFill>
              </a:rPr>
              <a:t>等）用于提取不同编程语言的代码，评估不同语言代码的质量</a:t>
            </a:r>
            <a:endParaRPr lang="zh-CN" altLang="en-US" sz="2000">
              <a:solidFill>
                <a:schemeClr val="tx1"/>
              </a:solidFill>
            </a:endParaRPr>
          </a:p>
          <a:p>
            <a:r>
              <a:rPr lang="zh-CN" altLang="en-US" sz="2000">
                <a:solidFill>
                  <a:schemeClr val="tx1"/>
                </a:solidFill>
              </a:rPr>
              <a:t>- 代码质量评估模型（例如</a:t>
            </a:r>
            <a:r>
              <a:rPr lang="en-US" altLang="zh-CN" sz="2000">
                <a:solidFill>
                  <a:schemeClr val="tx1"/>
                </a:solidFill>
              </a:rPr>
              <a:t>SonarQube</a:t>
            </a:r>
            <a:r>
              <a:rPr lang="zh-CN" altLang="en-US" sz="2000">
                <a:solidFill>
                  <a:schemeClr val="tx1"/>
                </a:solidFill>
              </a:rPr>
              <a:t>等）用于生成代码质量报告</a:t>
            </a:r>
            <a:endParaRPr lang="zh-CN" altLang="en-US" sz="2000">
              <a:solidFill>
                <a:schemeClr val="tx1"/>
              </a:solidFill>
            </a:endParaRPr>
          </a:p>
          <a:p>
            <a:r>
              <a:rPr lang="zh-CN" altLang="en-US" sz="2000">
                <a:solidFill>
                  <a:schemeClr val="tx1"/>
                </a:solidFill>
              </a:rPr>
              <a:t>- </a:t>
            </a:r>
            <a:r>
              <a:rPr lang="en-US" altLang="zh-CN" sz="2000">
                <a:solidFill>
                  <a:schemeClr val="tx1"/>
                </a:solidFill>
              </a:rPr>
              <a:t>ChatGPT</a:t>
            </a:r>
            <a:r>
              <a:rPr lang="zh-CN" altLang="en-US" sz="2000">
                <a:solidFill>
                  <a:schemeClr val="tx1"/>
                </a:solidFill>
              </a:rPr>
              <a:t>等大型语言模型用以自动生成单元测试样例并对当前代码进行单元测试</a:t>
            </a:r>
            <a:endParaRPr lang="zh-CN" alt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E0ED">
            <a:alpha val="50000"/>
          </a:srgbClr>
        </a:solidFill>
        <a:effectLst/>
      </p:bgPr>
    </p:bg>
    <p:spTree>
      <p:nvGrpSpPr>
        <p:cNvPr id="1" name=""/>
        <p:cNvGrpSpPr/>
        <p:nvPr/>
      </p:nvGrpSpPr>
      <p:grpSpPr/>
      <p:sp>
        <p:nvSpPr>
          <p:cNvPr id="5" name="文本占位符 4"/>
          <p:cNvSpPr/>
          <p:nvPr>
            <p:ph type="body" idx="1"/>
          </p:nvPr>
        </p:nvSpPr>
        <p:spPr/>
        <p:txBody>
          <a:bodyPr/>
          <a:p>
            <a:endParaRPr lang="zh-CN" altLang="en-US"/>
          </a:p>
        </p:txBody>
      </p:sp>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4" name="文本框 3"/>
          <p:cNvSpPr txBox="1"/>
          <p:nvPr userDrawn="1"/>
        </p:nvSpPr>
        <p:spPr>
          <a:xfrm>
            <a:off x="831741" y="565338"/>
            <a:ext cx="7000231" cy="920341"/>
          </a:xfrm>
          <a:prstGeom prst="rect">
            <a:avLst/>
          </a:prstGeom>
        </p:spPr>
        <p:txBody>
          <a:bodyPr wrap="square" rtlCol="0">
            <a:noAutofit/>
          </a:bodyPr>
          <a:p>
            <a:r>
              <a:rPr lang="zh-CN" altLang="en-US" sz="4800" b="1" dirty="0">
                <a:solidFill>
                  <a:schemeClr val="accent5">
                    <a:lumMod val="50000"/>
                  </a:schemeClr>
                </a:solidFill>
              </a:rPr>
              <a:t>代码质量评估模块</a:t>
            </a:r>
            <a:endParaRPr lang="zh-CN" altLang="en-US" sz="4800" b="1" dirty="0">
              <a:solidFill>
                <a:schemeClr val="accent5">
                  <a:lumMod val="50000"/>
                </a:schemeClr>
              </a:solidFill>
            </a:endParaRPr>
          </a:p>
        </p:txBody>
      </p:sp>
      <p:sp>
        <p:nvSpPr>
          <p:cNvPr id="10" name="文本占位符 2"/>
          <p:cNvSpPr>
            <a:spLocks noGrp="1"/>
          </p:cNvSpPr>
          <p:nvPr/>
        </p:nvSpPr>
        <p:spPr>
          <a:xfrm>
            <a:off x="6329167" y="1622363"/>
            <a:ext cx="5628022" cy="57008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sz="2000">
                <a:solidFill>
                  <a:srgbClr val="000000"/>
                </a:solidFill>
              </a:rPr>
              <a:t>重复率：对项目中的多个文件进行检测，计算代码的重复率：重复率=重复行数</a:t>
            </a:r>
            <a:r>
              <a:rPr lang="en-US" altLang="zh-CN" sz="2000">
                <a:solidFill>
                  <a:srgbClr val="000000"/>
                </a:solidFill>
              </a:rPr>
              <a:t>/</a:t>
            </a:r>
            <a:r>
              <a:rPr lang="zh-CN" altLang="en-US" sz="2000">
                <a:solidFill>
                  <a:srgbClr val="000000"/>
                </a:solidFill>
              </a:rPr>
              <a:t>总行数</a:t>
            </a:r>
            <a:r>
              <a:rPr lang="en-US" altLang="zh-CN" sz="2000">
                <a:solidFill>
                  <a:srgbClr val="000000"/>
                </a:solidFill>
              </a:rPr>
              <a:t>*100%</a:t>
            </a:r>
            <a:endParaRPr lang="en-US" altLang="zh-CN" sz="2000">
              <a:solidFill>
                <a:srgbClr val="000000"/>
              </a:solidFill>
            </a:endParaRPr>
          </a:p>
          <a:p>
            <a:r>
              <a:rPr lang="zh-CN" altLang="en-US" sz="2000">
                <a:solidFill>
                  <a:srgbClr val="000000"/>
                </a:solidFill>
              </a:rPr>
              <a:t>规范性：根据现有的代码评价标准对代码的规范性进行审查，给出代码修改的规范建议</a:t>
            </a:r>
            <a:endParaRPr lang="zh-CN" altLang="en-US" sz="2000">
              <a:solidFill>
                <a:srgbClr val="000000"/>
              </a:solidFill>
            </a:endParaRPr>
          </a:p>
          <a:p>
            <a:r>
              <a:rPr lang="zh-CN" altLang="en-US" sz="2000">
                <a:solidFill>
                  <a:srgbClr val="000000"/>
                </a:solidFill>
              </a:rPr>
              <a:t>单元测试：检测单元测试覆盖行密度，单元测试覆盖行密度=已覆盖的行数</a:t>
            </a:r>
            <a:r>
              <a:rPr lang="en-US" altLang="zh-CN" sz="2000">
                <a:solidFill>
                  <a:srgbClr val="000000"/>
                </a:solidFill>
              </a:rPr>
              <a:t>/</a:t>
            </a:r>
            <a:r>
              <a:rPr lang="zh-CN" altLang="en-US" sz="2000">
                <a:solidFill>
                  <a:srgbClr val="000000"/>
                </a:solidFill>
              </a:rPr>
              <a:t>所有可执行的代码总行数</a:t>
            </a:r>
            <a:endParaRPr lang="zh-CN" altLang="en-US" sz="2000">
              <a:solidFill>
                <a:srgbClr val="000000"/>
              </a:solidFill>
            </a:endParaRPr>
          </a:p>
          <a:p>
            <a:r>
              <a:rPr lang="zh-CN" altLang="en-US" sz="2000">
                <a:solidFill>
                  <a:srgbClr val="000000"/>
                </a:solidFill>
              </a:rPr>
              <a:t>测试成功密度=（单元测试总数-（单元测试错误数+单元测试失败数））</a:t>
            </a:r>
            <a:r>
              <a:rPr lang="en-US" altLang="zh-CN" sz="2000">
                <a:solidFill>
                  <a:srgbClr val="000000"/>
                </a:solidFill>
              </a:rPr>
              <a:t>/</a:t>
            </a:r>
            <a:r>
              <a:rPr lang="zh-CN" altLang="en-US" sz="2000">
                <a:solidFill>
                  <a:srgbClr val="000000"/>
                </a:solidFill>
              </a:rPr>
              <a:t>单元测试数</a:t>
            </a:r>
            <a:r>
              <a:rPr lang="en-US" altLang="zh-CN" sz="2000">
                <a:solidFill>
                  <a:srgbClr val="000000"/>
                </a:solidFill>
              </a:rPr>
              <a:t>*100%</a:t>
            </a:r>
            <a:endParaRPr lang="zh-CN" altLang="en-US" sz="2000">
              <a:solidFill>
                <a:srgbClr val="000000"/>
              </a:solidFill>
            </a:endParaRPr>
          </a:p>
          <a:p>
            <a:endParaRPr lang="zh-CN" altLang="en-US" sz="2000">
              <a:solidFill>
                <a:srgbClr val="000000"/>
              </a:solidFill>
            </a:endParaRPr>
          </a:p>
        </p:txBody>
      </p:sp>
      <p:sp>
        <p:nvSpPr>
          <p:cNvPr id="6" name="文本占位符 2"/>
          <p:cNvSpPr>
            <a:spLocks noGrp="1"/>
          </p:cNvSpPr>
          <p:nvPr/>
        </p:nvSpPr>
        <p:spPr>
          <a:xfrm>
            <a:off x="368585" y="1622294"/>
            <a:ext cx="5628022" cy="57008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sz="2000">
                <a:solidFill>
                  <a:srgbClr val="000000"/>
                </a:solidFill>
              </a:rPr>
              <a:t>代码质量评估指标如下：</a:t>
            </a:r>
            <a:endParaRPr lang="zh-CN" altLang="en-US" sz="2000">
              <a:solidFill>
                <a:srgbClr val="000000"/>
              </a:solidFill>
            </a:endParaRPr>
          </a:p>
          <a:p>
            <a:r>
              <a:rPr lang="zh-CN" altLang="en-US" sz="2000">
                <a:solidFill>
                  <a:srgbClr val="000000"/>
                </a:solidFill>
              </a:rPr>
              <a:t>可靠性：根据当前代码有无</a:t>
            </a:r>
            <a:r>
              <a:rPr lang="en-US" altLang="zh-CN" sz="2000">
                <a:solidFill>
                  <a:srgbClr val="000000"/>
                </a:solidFill>
              </a:rPr>
              <a:t>bug</a:t>
            </a:r>
            <a:r>
              <a:rPr lang="zh-CN" altLang="en-US" sz="2000">
                <a:solidFill>
                  <a:srgbClr val="000000"/>
                </a:solidFill>
              </a:rPr>
              <a:t>及</a:t>
            </a:r>
            <a:r>
              <a:rPr lang="en-US" altLang="zh-CN" sz="2000">
                <a:solidFill>
                  <a:srgbClr val="000000"/>
                </a:solidFill>
              </a:rPr>
              <a:t>bug</a:t>
            </a:r>
            <a:r>
              <a:rPr lang="zh-CN" altLang="en-US" sz="2000">
                <a:solidFill>
                  <a:srgbClr val="000000"/>
                </a:solidFill>
              </a:rPr>
              <a:t>的严重程度，对当前代码进行可靠性评估。</a:t>
            </a:r>
            <a:endParaRPr lang="zh-CN" altLang="en-US" sz="2000">
              <a:solidFill>
                <a:srgbClr val="000000"/>
              </a:solidFill>
            </a:endParaRPr>
          </a:p>
          <a:p>
            <a:r>
              <a:rPr lang="zh-CN" altLang="en-US" sz="2000">
                <a:solidFill>
                  <a:srgbClr val="000000"/>
                </a:solidFill>
              </a:rPr>
              <a:t>安全性：根据当前代码有无漏洞及漏洞的严重程度，对代码进行安全性评估。漏洞的严重程度通过调用当前的漏洞数据库进行查询。</a:t>
            </a:r>
            <a:endParaRPr lang="zh-CN" altLang="en-US" sz="2000">
              <a:solidFill>
                <a:srgbClr val="000000"/>
              </a:solidFill>
            </a:endParaRPr>
          </a:p>
          <a:p>
            <a:r>
              <a:rPr lang="zh-CN" altLang="en-US" sz="2000">
                <a:solidFill>
                  <a:srgbClr val="000000"/>
                </a:solidFill>
              </a:rPr>
              <a:t>可维护性：当前不规划的代码会对产品修改的成本造成影响，技术债务的计算公式如下：</a:t>
            </a:r>
            <a:endParaRPr lang="zh-CN" altLang="en-US" sz="2000">
              <a:solidFill>
                <a:srgbClr val="000000"/>
              </a:solidFill>
            </a:endParaRPr>
          </a:p>
          <a:p>
            <a:endParaRPr lang="zh-CN" altLang="en-US" sz="2000">
              <a:solidFill>
                <a:srgbClr val="000000"/>
              </a:solidFill>
            </a:endParaRPr>
          </a:p>
          <a:p>
            <a:endParaRPr lang="zh-CN" altLang="en-US" sz="2000">
              <a:solidFill>
                <a:srgbClr val="000000"/>
              </a:solidFill>
            </a:endParaRPr>
          </a:p>
          <a:p>
            <a:endParaRPr lang="zh-CN" altLang="en-US" sz="2000">
              <a:solidFill>
                <a:srgbClr val="000000"/>
              </a:solidFill>
            </a:endParaRPr>
          </a:p>
          <a:p>
            <a:endParaRPr lang="zh-CN" altLang="en-US" sz="2000">
              <a:solidFill>
                <a:srgbClr val="000000"/>
              </a:solidFill>
            </a:endParaRPr>
          </a:p>
          <a:p>
            <a:endParaRPr lang="zh-CN" altLang="en-US" sz="2000">
              <a:solidFill>
                <a:srgbClr val="000000"/>
              </a:solidFill>
            </a:endParaRPr>
          </a:p>
        </p:txBody>
      </p:sp>
      <p:pic>
        <p:nvPicPr>
          <p:cNvPr id="7" name="图片 6" descr="upload_post_object_v2_122426638"/>
          <p:cNvPicPr>
            <a:picLocks noChangeAspect="1"/>
          </p:cNvPicPr>
          <p:nvPr/>
        </p:nvPicPr>
        <p:blipFill>
          <a:blip r:embed="rId2"/>
          <a:stretch>
            <a:fillRect/>
          </a:stretch>
        </p:blipFill>
        <p:spPr>
          <a:xfrm>
            <a:off x="929286" y="4667993"/>
            <a:ext cx="4506620" cy="13431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E0ED">
            <a:alpha val="55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grpSp>
        <p:nvGrpSpPr>
          <p:cNvPr id="25" name="组合 24"/>
          <p:cNvGrpSpPr/>
          <p:nvPr/>
        </p:nvGrpSpPr>
        <p:grpSpPr>
          <a:xfrm>
            <a:off x="1717367" y="1532789"/>
            <a:ext cx="8690994" cy="1419846"/>
            <a:chOff x="3022951" y="1226289"/>
            <a:chExt cx="8690994" cy="1419846"/>
          </a:xfrm>
        </p:grpSpPr>
        <p:pic>
          <p:nvPicPr>
            <p:cNvPr id="26" name="图片 25" descr="C:\Users\dell\Desktop\南开四季PPT\42bb5384065007e7c99ddb3e023b928.jpg42bb5384065007e7c99ddb3e023b928"/>
            <p:cNvPicPr>
              <a:picLocks noChangeAspect="1"/>
            </p:cNvPicPr>
            <p:nvPr/>
          </p:nvPicPr>
          <p:blipFill rotWithShape="1">
            <a:blip r:embed="rId2"/>
            <a:srcRect/>
            <a:stretch>
              <a:fillRect/>
            </a:stretch>
          </p:blipFill>
          <p:spPr>
            <a:xfrm>
              <a:off x="3022951" y="1226289"/>
              <a:ext cx="2129155" cy="1419846"/>
            </a:xfrm>
            <a:prstGeom prst="rect">
              <a:avLst/>
            </a:prstGeom>
          </p:spPr>
        </p:pic>
        <p:sp>
          <p:nvSpPr>
            <p:cNvPr id="50" name="矩形 49"/>
            <p:cNvSpPr/>
            <p:nvPr/>
          </p:nvSpPr>
          <p:spPr>
            <a:xfrm>
              <a:off x="5396565" y="1849585"/>
              <a:ext cx="6317380" cy="650240"/>
            </a:xfrm>
            <a:prstGeom prst="rect">
              <a:avLst/>
            </a:prstGeom>
          </p:spPr>
          <p:txBody>
            <a:bodyPr wrap="square">
              <a:spAutoFit/>
            </a:bodyPr>
            <a:lstStyle/>
            <a:p>
              <a:pPr>
                <a:lnSpc>
                  <a:spcPct val="130000"/>
                </a:lnSpc>
              </a:pPr>
              <a:r>
                <a:rPr lang="en-US" altLang="zh-CN" sz="1400" dirty="0">
                  <a:solidFill>
                    <a:schemeClr val="accent5">
                      <a:lumMod val="50000"/>
                    </a:schemeClr>
                  </a:solidFill>
                  <a:cs typeface="+mn-ea"/>
                </a:rPr>
                <a:t>1.</a:t>
              </a:r>
              <a:r>
                <a:rPr lang="zh-CN" altLang="en-US" sz="1400" dirty="0">
                  <a:solidFill>
                    <a:schemeClr val="accent5">
                      <a:lumMod val="50000"/>
                    </a:schemeClr>
                  </a:solidFill>
                  <a:cs typeface="+mn-ea"/>
                </a:rPr>
                <a:t>监测硬件平台的主要指标进行故障的预测；</a:t>
              </a:r>
              <a:r>
                <a:rPr lang="en-US" altLang="zh-CN" sz="1400" dirty="0">
                  <a:solidFill>
                    <a:schemeClr val="accent5">
                      <a:lumMod val="50000"/>
                    </a:schemeClr>
                  </a:solidFill>
                  <a:cs typeface="+mn-ea"/>
                </a:rPr>
                <a:t>2.</a:t>
              </a:r>
              <a:r>
                <a:rPr lang="zh-CN" altLang="en-US" sz="1400" dirty="0">
                  <a:solidFill>
                    <a:schemeClr val="accent5">
                      <a:lumMod val="50000"/>
                    </a:schemeClr>
                  </a:solidFill>
                  <a:cs typeface="+mn-ea"/>
                </a:rPr>
                <a:t>实时读取系统状态，利用机器学习的方法来预测未来一小段时间的故障情况</a:t>
              </a:r>
              <a:endParaRPr sz="1400" dirty="0">
                <a:solidFill>
                  <a:schemeClr val="accent5">
                    <a:lumMod val="50000"/>
                  </a:schemeClr>
                </a:solidFill>
                <a:cs typeface="+mn-ea"/>
              </a:endParaRPr>
            </a:p>
          </p:txBody>
        </p:sp>
        <p:grpSp>
          <p:nvGrpSpPr>
            <p:cNvPr id="51" name="组合 50"/>
            <p:cNvGrpSpPr/>
            <p:nvPr/>
          </p:nvGrpSpPr>
          <p:grpSpPr>
            <a:xfrm>
              <a:off x="5396565" y="1226289"/>
              <a:ext cx="513349" cy="513349"/>
              <a:chOff x="5752699" y="1274415"/>
              <a:chExt cx="513349" cy="513349"/>
            </a:xfrm>
          </p:grpSpPr>
          <p:sp>
            <p:nvSpPr>
              <p:cNvPr id="52" name="矩形 51"/>
              <p:cNvSpPr/>
              <p:nvPr/>
            </p:nvSpPr>
            <p:spPr>
              <a:xfrm>
                <a:off x="5752699" y="1274415"/>
                <a:ext cx="513349" cy="51334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iconfont-10187-1761444"/>
              <p:cNvSpPr>
                <a:spLocks noChangeAspect="1"/>
              </p:cNvSpPr>
              <p:nvPr/>
            </p:nvSpPr>
            <p:spPr bwMode="auto">
              <a:xfrm>
                <a:off x="5827446" y="1340967"/>
                <a:ext cx="363855" cy="395769"/>
              </a:xfrm>
              <a:custGeom>
                <a:avLst/>
                <a:gdLst>
                  <a:gd name="T0" fmla="*/ 8640 w 10592"/>
                  <a:gd name="T1" fmla="*/ 10880 h 11520"/>
                  <a:gd name="T2" fmla="*/ 5600 w 10592"/>
                  <a:gd name="T3" fmla="*/ 10880 h 11520"/>
                  <a:gd name="T4" fmla="*/ 2560 w 10592"/>
                  <a:gd name="T5" fmla="*/ 7840 h 11520"/>
                  <a:gd name="T6" fmla="*/ 3520 w 10592"/>
                  <a:gd name="T7" fmla="*/ 5632 h 11520"/>
                  <a:gd name="T8" fmla="*/ 4000 w 10592"/>
                  <a:gd name="T9" fmla="*/ 5760 h 11520"/>
                  <a:gd name="T10" fmla="*/ 4384 w 10592"/>
                  <a:gd name="T11" fmla="*/ 5696 h 11520"/>
                  <a:gd name="T12" fmla="*/ 6176 w 10592"/>
                  <a:gd name="T13" fmla="*/ 7488 h 11520"/>
                  <a:gd name="T14" fmla="*/ 6624 w 10592"/>
                  <a:gd name="T15" fmla="*/ 7680 h 11520"/>
                  <a:gd name="T16" fmla="*/ 7072 w 10592"/>
                  <a:gd name="T17" fmla="*/ 7488 h 11520"/>
                  <a:gd name="T18" fmla="*/ 8768 w 10592"/>
                  <a:gd name="T19" fmla="*/ 5792 h 11520"/>
                  <a:gd name="T20" fmla="*/ 8960 w 10592"/>
                  <a:gd name="T21" fmla="*/ 5344 h 11520"/>
                  <a:gd name="T22" fmla="*/ 8768 w 10592"/>
                  <a:gd name="T23" fmla="*/ 4896 h 11520"/>
                  <a:gd name="T24" fmla="*/ 4384 w 10592"/>
                  <a:gd name="T25" fmla="*/ 512 h 11520"/>
                  <a:gd name="T26" fmla="*/ 3936 w 10592"/>
                  <a:gd name="T27" fmla="*/ 320 h 11520"/>
                  <a:gd name="T28" fmla="*/ 3488 w 10592"/>
                  <a:gd name="T29" fmla="*/ 512 h 11520"/>
                  <a:gd name="T30" fmla="*/ 1792 w 10592"/>
                  <a:gd name="T31" fmla="*/ 2208 h 11520"/>
                  <a:gd name="T32" fmla="*/ 1600 w 10592"/>
                  <a:gd name="T33" fmla="*/ 2656 h 11520"/>
                  <a:gd name="T34" fmla="*/ 1792 w 10592"/>
                  <a:gd name="T35" fmla="*/ 3104 h 11520"/>
                  <a:gd name="T36" fmla="*/ 2944 w 10592"/>
                  <a:gd name="T37" fmla="*/ 4256 h 11520"/>
                  <a:gd name="T38" fmla="*/ 2880 w 10592"/>
                  <a:gd name="T39" fmla="*/ 4640 h 11520"/>
                  <a:gd name="T40" fmla="*/ 3040 w 10592"/>
                  <a:gd name="T41" fmla="*/ 5216 h 11520"/>
                  <a:gd name="T42" fmla="*/ 1920 w 10592"/>
                  <a:gd name="T43" fmla="*/ 7840 h 11520"/>
                  <a:gd name="T44" fmla="*/ 3520 w 10592"/>
                  <a:gd name="T45" fmla="*/ 10880 h 11520"/>
                  <a:gd name="T46" fmla="*/ 320 w 10592"/>
                  <a:gd name="T47" fmla="*/ 10880 h 11520"/>
                  <a:gd name="T48" fmla="*/ 0 w 10592"/>
                  <a:gd name="T49" fmla="*/ 11200 h 11520"/>
                  <a:gd name="T50" fmla="*/ 320 w 10592"/>
                  <a:gd name="T51" fmla="*/ 11520 h 11520"/>
                  <a:gd name="T52" fmla="*/ 8640 w 10592"/>
                  <a:gd name="T53" fmla="*/ 11520 h 11520"/>
                  <a:gd name="T54" fmla="*/ 8960 w 10592"/>
                  <a:gd name="T55" fmla="*/ 11200 h 11520"/>
                  <a:gd name="T56" fmla="*/ 8640 w 10592"/>
                  <a:gd name="T57" fmla="*/ 10880 h 11520"/>
                  <a:gd name="T58" fmla="*/ 3520 w 10592"/>
                  <a:gd name="T59" fmla="*/ 4640 h 11520"/>
                  <a:gd name="T60" fmla="*/ 4000 w 10592"/>
                  <a:gd name="T61" fmla="*/ 4160 h 11520"/>
                  <a:gd name="T62" fmla="*/ 4480 w 10592"/>
                  <a:gd name="T63" fmla="*/ 4640 h 11520"/>
                  <a:gd name="T64" fmla="*/ 4000 w 10592"/>
                  <a:gd name="T65" fmla="*/ 5120 h 11520"/>
                  <a:gd name="T66" fmla="*/ 3520 w 10592"/>
                  <a:gd name="T67" fmla="*/ 4640 h 11520"/>
                  <a:gd name="T68" fmla="*/ 3936 w 10592"/>
                  <a:gd name="T69" fmla="*/ 960 h 11520"/>
                  <a:gd name="T70" fmla="*/ 8320 w 10592"/>
                  <a:gd name="T71" fmla="*/ 5344 h 11520"/>
                  <a:gd name="T72" fmla="*/ 6624 w 10592"/>
                  <a:gd name="T73" fmla="*/ 7040 h 11520"/>
                  <a:gd name="T74" fmla="*/ 4896 w 10592"/>
                  <a:gd name="T75" fmla="*/ 5312 h 11520"/>
                  <a:gd name="T76" fmla="*/ 5120 w 10592"/>
                  <a:gd name="T77" fmla="*/ 4640 h 11520"/>
                  <a:gd name="T78" fmla="*/ 4000 w 10592"/>
                  <a:gd name="T79" fmla="*/ 3520 h 11520"/>
                  <a:gd name="T80" fmla="*/ 3328 w 10592"/>
                  <a:gd name="T81" fmla="*/ 3744 h 11520"/>
                  <a:gd name="T82" fmla="*/ 2240 w 10592"/>
                  <a:gd name="T83" fmla="*/ 2656 h 11520"/>
                  <a:gd name="T84" fmla="*/ 3936 w 10592"/>
                  <a:gd name="T85" fmla="*/ 960 h 11520"/>
                  <a:gd name="T86" fmla="*/ 10464 w 10592"/>
                  <a:gd name="T87" fmla="*/ 5216 h 11520"/>
                  <a:gd name="T88" fmla="*/ 10240 w 10592"/>
                  <a:gd name="T89" fmla="*/ 5120 h 11520"/>
                  <a:gd name="T90" fmla="*/ 10016 w 10592"/>
                  <a:gd name="T91" fmla="*/ 5216 h 11520"/>
                  <a:gd name="T92" fmla="*/ 6496 w 10592"/>
                  <a:gd name="T93" fmla="*/ 8736 h 11520"/>
                  <a:gd name="T94" fmla="*/ 6496 w 10592"/>
                  <a:gd name="T95" fmla="*/ 9184 h 11520"/>
                  <a:gd name="T96" fmla="*/ 6720 w 10592"/>
                  <a:gd name="T97" fmla="*/ 9280 h 11520"/>
                  <a:gd name="T98" fmla="*/ 6944 w 10592"/>
                  <a:gd name="T99" fmla="*/ 9184 h 11520"/>
                  <a:gd name="T100" fmla="*/ 10464 w 10592"/>
                  <a:gd name="T101" fmla="*/ 5664 h 11520"/>
                  <a:gd name="T102" fmla="*/ 10464 w 10592"/>
                  <a:gd name="T103" fmla="*/ 5216 h 11520"/>
                  <a:gd name="T104" fmla="*/ 1600 w 10592"/>
                  <a:gd name="T105" fmla="*/ 1600 h 11520"/>
                  <a:gd name="T106" fmla="*/ 1824 w 10592"/>
                  <a:gd name="T107" fmla="*/ 1504 h 11520"/>
                  <a:gd name="T108" fmla="*/ 2784 w 10592"/>
                  <a:gd name="T109" fmla="*/ 544 h 11520"/>
                  <a:gd name="T110" fmla="*/ 2784 w 10592"/>
                  <a:gd name="T111" fmla="*/ 96 h 11520"/>
                  <a:gd name="T112" fmla="*/ 2560 w 10592"/>
                  <a:gd name="T113" fmla="*/ 0 h 11520"/>
                  <a:gd name="T114" fmla="*/ 2336 w 10592"/>
                  <a:gd name="T115" fmla="*/ 96 h 11520"/>
                  <a:gd name="T116" fmla="*/ 1376 w 10592"/>
                  <a:gd name="T117" fmla="*/ 1056 h 11520"/>
                  <a:gd name="T118" fmla="*/ 1376 w 10592"/>
                  <a:gd name="T119" fmla="*/ 1504 h 11520"/>
                  <a:gd name="T120" fmla="*/ 1600 w 10592"/>
                  <a:gd name="T121" fmla="*/ 160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92" h="11520">
                    <a:moveTo>
                      <a:pt x="8640" y="10880"/>
                    </a:moveTo>
                    <a:lnTo>
                      <a:pt x="5600" y="10880"/>
                    </a:lnTo>
                    <a:cubicBezTo>
                      <a:pt x="3936" y="10880"/>
                      <a:pt x="2560" y="9504"/>
                      <a:pt x="2560" y="7840"/>
                    </a:cubicBezTo>
                    <a:cubicBezTo>
                      <a:pt x="2560" y="7008"/>
                      <a:pt x="2912" y="6208"/>
                      <a:pt x="3520" y="5632"/>
                    </a:cubicBezTo>
                    <a:cubicBezTo>
                      <a:pt x="3680" y="5696"/>
                      <a:pt x="3840" y="5760"/>
                      <a:pt x="4000" y="5760"/>
                    </a:cubicBezTo>
                    <a:cubicBezTo>
                      <a:pt x="4128" y="5760"/>
                      <a:pt x="4256" y="5728"/>
                      <a:pt x="4384" y="5696"/>
                    </a:cubicBezTo>
                    <a:lnTo>
                      <a:pt x="6176" y="7488"/>
                    </a:lnTo>
                    <a:cubicBezTo>
                      <a:pt x="6304" y="7616"/>
                      <a:pt x="6464" y="7680"/>
                      <a:pt x="6624" y="7680"/>
                    </a:cubicBezTo>
                    <a:cubicBezTo>
                      <a:pt x="6784" y="7680"/>
                      <a:pt x="6944" y="7616"/>
                      <a:pt x="7072" y="7488"/>
                    </a:cubicBezTo>
                    <a:lnTo>
                      <a:pt x="8768" y="5792"/>
                    </a:lnTo>
                    <a:cubicBezTo>
                      <a:pt x="8896" y="5664"/>
                      <a:pt x="8960" y="5504"/>
                      <a:pt x="8960" y="5344"/>
                    </a:cubicBezTo>
                    <a:cubicBezTo>
                      <a:pt x="8960" y="5184"/>
                      <a:pt x="8896" y="5024"/>
                      <a:pt x="8768" y="4896"/>
                    </a:cubicBezTo>
                    <a:lnTo>
                      <a:pt x="4384" y="512"/>
                    </a:lnTo>
                    <a:cubicBezTo>
                      <a:pt x="4256" y="384"/>
                      <a:pt x="4096" y="320"/>
                      <a:pt x="3936" y="320"/>
                    </a:cubicBezTo>
                    <a:cubicBezTo>
                      <a:pt x="3776" y="320"/>
                      <a:pt x="3616" y="384"/>
                      <a:pt x="3488" y="512"/>
                    </a:cubicBezTo>
                    <a:lnTo>
                      <a:pt x="1792" y="2208"/>
                    </a:lnTo>
                    <a:cubicBezTo>
                      <a:pt x="1664" y="2336"/>
                      <a:pt x="1600" y="2496"/>
                      <a:pt x="1600" y="2656"/>
                    </a:cubicBezTo>
                    <a:cubicBezTo>
                      <a:pt x="1600" y="2816"/>
                      <a:pt x="1664" y="2976"/>
                      <a:pt x="1792" y="3104"/>
                    </a:cubicBezTo>
                    <a:lnTo>
                      <a:pt x="2944" y="4256"/>
                    </a:lnTo>
                    <a:cubicBezTo>
                      <a:pt x="2912" y="4384"/>
                      <a:pt x="2880" y="4512"/>
                      <a:pt x="2880" y="4640"/>
                    </a:cubicBezTo>
                    <a:cubicBezTo>
                      <a:pt x="2880" y="4832"/>
                      <a:pt x="2944" y="5024"/>
                      <a:pt x="3040" y="5216"/>
                    </a:cubicBezTo>
                    <a:cubicBezTo>
                      <a:pt x="2336" y="5920"/>
                      <a:pt x="1920" y="6848"/>
                      <a:pt x="1920" y="7840"/>
                    </a:cubicBezTo>
                    <a:cubicBezTo>
                      <a:pt x="1920" y="9088"/>
                      <a:pt x="2560" y="10208"/>
                      <a:pt x="3520" y="10880"/>
                    </a:cubicBezTo>
                    <a:lnTo>
                      <a:pt x="320" y="10880"/>
                    </a:lnTo>
                    <a:cubicBezTo>
                      <a:pt x="160" y="10880"/>
                      <a:pt x="0" y="11040"/>
                      <a:pt x="0" y="11200"/>
                    </a:cubicBezTo>
                    <a:cubicBezTo>
                      <a:pt x="0" y="11360"/>
                      <a:pt x="160" y="11520"/>
                      <a:pt x="320" y="11520"/>
                    </a:cubicBezTo>
                    <a:lnTo>
                      <a:pt x="8640" y="11520"/>
                    </a:lnTo>
                    <a:cubicBezTo>
                      <a:pt x="8800" y="11520"/>
                      <a:pt x="8960" y="11360"/>
                      <a:pt x="8960" y="11200"/>
                    </a:cubicBezTo>
                    <a:cubicBezTo>
                      <a:pt x="8960" y="11040"/>
                      <a:pt x="8800" y="10880"/>
                      <a:pt x="8640" y="10880"/>
                    </a:cubicBezTo>
                    <a:close/>
                    <a:moveTo>
                      <a:pt x="3520" y="4640"/>
                    </a:moveTo>
                    <a:cubicBezTo>
                      <a:pt x="3520" y="4384"/>
                      <a:pt x="3744" y="4160"/>
                      <a:pt x="4000" y="4160"/>
                    </a:cubicBezTo>
                    <a:cubicBezTo>
                      <a:pt x="4256" y="4160"/>
                      <a:pt x="4480" y="4384"/>
                      <a:pt x="4480" y="4640"/>
                    </a:cubicBezTo>
                    <a:cubicBezTo>
                      <a:pt x="4480" y="4896"/>
                      <a:pt x="4256" y="5120"/>
                      <a:pt x="4000" y="5120"/>
                    </a:cubicBezTo>
                    <a:cubicBezTo>
                      <a:pt x="3744" y="5120"/>
                      <a:pt x="3520" y="4896"/>
                      <a:pt x="3520" y="4640"/>
                    </a:cubicBezTo>
                    <a:close/>
                    <a:moveTo>
                      <a:pt x="3936" y="960"/>
                    </a:moveTo>
                    <a:lnTo>
                      <a:pt x="8320" y="5344"/>
                    </a:lnTo>
                    <a:lnTo>
                      <a:pt x="6624" y="7040"/>
                    </a:lnTo>
                    <a:lnTo>
                      <a:pt x="4896" y="5312"/>
                    </a:lnTo>
                    <a:cubicBezTo>
                      <a:pt x="5024" y="5120"/>
                      <a:pt x="5120" y="4896"/>
                      <a:pt x="5120" y="4640"/>
                    </a:cubicBezTo>
                    <a:cubicBezTo>
                      <a:pt x="5120" y="4032"/>
                      <a:pt x="4608" y="3520"/>
                      <a:pt x="4000" y="3520"/>
                    </a:cubicBezTo>
                    <a:cubicBezTo>
                      <a:pt x="3744" y="3520"/>
                      <a:pt x="3520" y="3616"/>
                      <a:pt x="3328" y="3744"/>
                    </a:cubicBezTo>
                    <a:lnTo>
                      <a:pt x="2240" y="2656"/>
                    </a:lnTo>
                    <a:lnTo>
                      <a:pt x="3936" y="960"/>
                    </a:lnTo>
                    <a:close/>
                    <a:moveTo>
                      <a:pt x="10464" y="5216"/>
                    </a:moveTo>
                    <a:cubicBezTo>
                      <a:pt x="10400" y="5152"/>
                      <a:pt x="10304" y="5120"/>
                      <a:pt x="10240" y="5120"/>
                    </a:cubicBezTo>
                    <a:cubicBezTo>
                      <a:pt x="10176" y="5120"/>
                      <a:pt x="10080" y="5152"/>
                      <a:pt x="10016" y="5216"/>
                    </a:cubicBezTo>
                    <a:lnTo>
                      <a:pt x="6496" y="8736"/>
                    </a:lnTo>
                    <a:cubicBezTo>
                      <a:pt x="6368" y="8864"/>
                      <a:pt x="6368" y="9056"/>
                      <a:pt x="6496" y="9184"/>
                    </a:cubicBezTo>
                    <a:cubicBezTo>
                      <a:pt x="6560" y="9248"/>
                      <a:pt x="6656" y="9280"/>
                      <a:pt x="6720" y="9280"/>
                    </a:cubicBezTo>
                    <a:cubicBezTo>
                      <a:pt x="6816" y="9280"/>
                      <a:pt x="6880" y="9248"/>
                      <a:pt x="6944" y="9184"/>
                    </a:cubicBezTo>
                    <a:lnTo>
                      <a:pt x="10464" y="5664"/>
                    </a:lnTo>
                    <a:cubicBezTo>
                      <a:pt x="10592" y="5536"/>
                      <a:pt x="10592" y="5344"/>
                      <a:pt x="10464" y="5216"/>
                    </a:cubicBezTo>
                    <a:close/>
                    <a:moveTo>
                      <a:pt x="1600" y="1600"/>
                    </a:moveTo>
                    <a:cubicBezTo>
                      <a:pt x="1696" y="1600"/>
                      <a:pt x="1760" y="1568"/>
                      <a:pt x="1824" y="1504"/>
                    </a:cubicBezTo>
                    <a:lnTo>
                      <a:pt x="2784" y="544"/>
                    </a:lnTo>
                    <a:cubicBezTo>
                      <a:pt x="2912" y="416"/>
                      <a:pt x="2912" y="224"/>
                      <a:pt x="2784" y="96"/>
                    </a:cubicBezTo>
                    <a:cubicBezTo>
                      <a:pt x="2720" y="32"/>
                      <a:pt x="2624" y="0"/>
                      <a:pt x="2560" y="0"/>
                    </a:cubicBezTo>
                    <a:cubicBezTo>
                      <a:pt x="2496" y="0"/>
                      <a:pt x="2400" y="32"/>
                      <a:pt x="2336" y="96"/>
                    </a:cubicBezTo>
                    <a:lnTo>
                      <a:pt x="1376" y="1056"/>
                    </a:lnTo>
                    <a:cubicBezTo>
                      <a:pt x="1248" y="1184"/>
                      <a:pt x="1248" y="1376"/>
                      <a:pt x="1376" y="1504"/>
                    </a:cubicBezTo>
                    <a:cubicBezTo>
                      <a:pt x="1440" y="1568"/>
                      <a:pt x="1504" y="1600"/>
                      <a:pt x="1600" y="1600"/>
                    </a:cubicBezTo>
                    <a:close/>
                  </a:path>
                </a:pathLst>
              </a:custGeom>
              <a:solidFill>
                <a:schemeClr val="bg1"/>
              </a:solidFill>
              <a:ln>
                <a:noFill/>
              </a:ln>
            </p:spPr>
          </p:sp>
        </p:grpSp>
        <p:sp>
          <p:nvSpPr>
            <p:cNvPr id="54" name="矩形 53"/>
            <p:cNvSpPr/>
            <p:nvPr/>
          </p:nvSpPr>
          <p:spPr>
            <a:xfrm>
              <a:off x="5984661" y="1252130"/>
              <a:ext cx="1404620" cy="460375"/>
            </a:xfrm>
            <a:prstGeom prst="rect">
              <a:avLst/>
            </a:prstGeom>
          </p:spPr>
          <p:txBody>
            <a:bodyPr wrap="none">
              <a:spAutoFit/>
            </a:bodyPr>
            <a:lstStyle/>
            <a:p>
              <a:r>
                <a:rPr lang="zh-CN" altLang="en-US" sz="2400" b="1" dirty="0">
                  <a:solidFill>
                    <a:schemeClr val="accent5">
                      <a:lumMod val="50000"/>
                    </a:schemeClr>
                  </a:solidFill>
                </a:rPr>
                <a:t>主要功能</a:t>
              </a:r>
              <a:endParaRPr lang="zh-CN" altLang="en-US" sz="2400" b="1" dirty="0"/>
            </a:p>
          </p:txBody>
        </p:sp>
        <p:cxnSp>
          <p:nvCxnSpPr>
            <p:cNvPr id="55" name="直接连接符 54"/>
            <p:cNvCxnSpPr/>
            <p:nvPr/>
          </p:nvCxnSpPr>
          <p:spPr>
            <a:xfrm>
              <a:off x="5984661" y="1739638"/>
              <a:ext cx="5623406" cy="0"/>
            </a:xfrm>
            <a:prstGeom prst="line">
              <a:avLst/>
            </a:prstGeom>
            <a:ln w="12700">
              <a:solidFill>
                <a:schemeClr val="accent5">
                  <a:lumMod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6" name="箭头: 右 11"/>
          <p:cNvSpPr/>
          <p:nvPr/>
        </p:nvSpPr>
        <p:spPr>
          <a:xfrm>
            <a:off x="1732627" y="3287678"/>
            <a:ext cx="8726905" cy="632688"/>
          </a:xfrm>
          <a:prstGeom prst="rightArrow">
            <a:avLst>
              <a:gd name="adj1" fmla="val 50000"/>
              <a:gd name="adj2" fmla="val 83358"/>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2265513" y="3186271"/>
            <a:ext cx="835503" cy="835503"/>
            <a:chOff x="3519926" y="3066940"/>
            <a:chExt cx="835503" cy="835503"/>
          </a:xfrm>
        </p:grpSpPr>
        <p:sp>
          <p:nvSpPr>
            <p:cNvPr id="58" name="椭圆 57"/>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667472" y="3385550"/>
              <a:ext cx="527709" cy="461665"/>
            </a:xfrm>
            <a:prstGeom prst="rect">
              <a:avLst/>
            </a:prstGeom>
          </p:spPr>
          <p:txBody>
            <a:bodyPr wrap="none">
              <a:spAutoFit/>
            </a:bodyPr>
            <a:lstStyle/>
            <a:p>
              <a:r>
                <a:rPr lang="en-US" altLang="zh-CN" sz="2400" b="1" dirty="0">
                  <a:solidFill>
                    <a:schemeClr val="accent5">
                      <a:lumMod val="50000"/>
                    </a:schemeClr>
                  </a:solidFill>
                  <a:cs typeface="+mn-ea"/>
                  <a:sym typeface="+mn-lt"/>
                </a:rPr>
                <a:t>01</a:t>
              </a:r>
              <a:endParaRPr lang="zh-CN" altLang="en-US" sz="2400" b="1" dirty="0"/>
            </a:p>
          </p:txBody>
        </p:sp>
        <p:sp>
          <p:nvSpPr>
            <p:cNvPr id="60" name="矩形 59"/>
            <p:cNvSpPr/>
            <p:nvPr/>
          </p:nvSpPr>
          <p:spPr>
            <a:xfrm>
              <a:off x="3614822" y="3213173"/>
              <a:ext cx="700769" cy="307777"/>
            </a:xfrm>
            <a:prstGeom prst="rect">
              <a:avLst/>
            </a:prstGeom>
          </p:spPr>
          <p:txBody>
            <a:bodyPr wrap="none">
              <a:spAutoFit/>
            </a:bodyPr>
            <a:lstStyle/>
            <a:p>
              <a:r>
                <a:rPr lang="en-US" altLang="zh-CN" sz="1400" dirty="0">
                  <a:solidFill>
                    <a:schemeClr val="accent5">
                      <a:lumMod val="50000"/>
                    </a:schemeClr>
                  </a:solidFill>
                  <a:cs typeface="+mn-ea"/>
                  <a:sym typeface="+mn-lt"/>
                </a:rPr>
                <a:t>STEP </a:t>
              </a:r>
              <a:endParaRPr lang="zh-CN" altLang="en-US" sz="1400" dirty="0"/>
            </a:p>
          </p:txBody>
        </p:sp>
      </p:grpSp>
      <p:sp>
        <p:nvSpPr>
          <p:cNvPr id="61" name="箭头: V 形 16"/>
          <p:cNvSpPr/>
          <p:nvPr/>
        </p:nvSpPr>
        <p:spPr>
          <a:xfrm>
            <a:off x="3692241" y="3494635"/>
            <a:ext cx="134077" cy="218774"/>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2" name="组合 61"/>
          <p:cNvGrpSpPr/>
          <p:nvPr/>
        </p:nvGrpSpPr>
        <p:grpSpPr>
          <a:xfrm>
            <a:off x="4390604" y="3186271"/>
            <a:ext cx="835503" cy="835503"/>
            <a:chOff x="3519926" y="3066940"/>
            <a:chExt cx="835503" cy="835503"/>
          </a:xfrm>
        </p:grpSpPr>
        <p:sp>
          <p:nvSpPr>
            <p:cNvPr id="63" name="椭圆 62"/>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667472" y="3385550"/>
              <a:ext cx="527709" cy="461665"/>
            </a:xfrm>
            <a:prstGeom prst="rect">
              <a:avLst/>
            </a:prstGeom>
          </p:spPr>
          <p:txBody>
            <a:bodyPr wrap="none">
              <a:spAutoFit/>
            </a:bodyPr>
            <a:lstStyle/>
            <a:p>
              <a:r>
                <a:rPr lang="en-US" altLang="zh-CN" sz="2400" b="1" dirty="0">
                  <a:solidFill>
                    <a:schemeClr val="accent5">
                      <a:lumMod val="50000"/>
                    </a:schemeClr>
                  </a:solidFill>
                  <a:cs typeface="+mn-ea"/>
                  <a:sym typeface="+mn-lt"/>
                </a:rPr>
                <a:t>02</a:t>
              </a:r>
              <a:endParaRPr lang="zh-CN" altLang="en-US" sz="2400" b="1" dirty="0"/>
            </a:p>
          </p:txBody>
        </p:sp>
        <p:sp>
          <p:nvSpPr>
            <p:cNvPr id="65" name="矩形 64"/>
            <p:cNvSpPr/>
            <p:nvPr/>
          </p:nvSpPr>
          <p:spPr>
            <a:xfrm>
              <a:off x="3614822" y="3213173"/>
              <a:ext cx="700769" cy="307777"/>
            </a:xfrm>
            <a:prstGeom prst="rect">
              <a:avLst/>
            </a:prstGeom>
          </p:spPr>
          <p:txBody>
            <a:bodyPr wrap="none">
              <a:spAutoFit/>
            </a:bodyPr>
            <a:lstStyle/>
            <a:p>
              <a:r>
                <a:rPr lang="en-US" altLang="zh-CN" sz="1400" dirty="0">
                  <a:solidFill>
                    <a:schemeClr val="accent5">
                      <a:lumMod val="50000"/>
                    </a:schemeClr>
                  </a:solidFill>
                  <a:cs typeface="+mn-ea"/>
                  <a:sym typeface="+mn-lt"/>
                </a:rPr>
                <a:t>STEP </a:t>
              </a:r>
              <a:endParaRPr lang="zh-CN" altLang="en-US" sz="1400" dirty="0"/>
            </a:p>
          </p:txBody>
        </p:sp>
      </p:grpSp>
      <p:grpSp>
        <p:nvGrpSpPr>
          <p:cNvPr id="66" name="组合 65"/>
          <p:cNvGrpSpPr/>
          <p:nvPr/>
        </p:nvGrpSpPr>
        <p:grpSpPr>
          <a:xfrm>
            <a:off x="6515695" y="3186271"/>
            <a:ext cx="835503" cy="835503"/>
            <a:chOff x="3519926" y="3066940"/>
            <a:chExt cx="835503" cy="835503"/>
          </a:xfrm>
        </p:grpSpPr>
        <p:sp>
          <p:nvSpPr>
            <p:cNvPr id="67" name="椭圆 66"/>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3667472" y="3385550"/>
              <a:ext cx="527709" cy="461665"/>
            </a:xfrm>
            <a:prstGeom prst="rect">
              <a:avLst/>
            </a:prstGeom>
          </p:spPr>
          <p:txBody>
            <a:bodyPr wrap="none">
              <a:spAutoFit/>
            </a:bodyPr>
            <a:lstStyle/>
            <a:p>
              <a:r>
                <a:rPr lang="en-US" altLang="zh-CN" sz="2400" b="1" dirty="0">
                  <a:solidFill>
                    <a:schemeClr val="accent5">
                      <a:lumMod val="50000"/>
                    </a:schemeClr>
                  </a:solidFill>
                  <a:cs typeface="+mn-ea"/>
                  <a:sym typeface="+mn-lt"/>
                </a:rPr>
                <a:t>03</a:t>
              </a:r>
              <a:endParaRPr lang="zh-CN" altLang="en-US" sz="2400" b="1" dirty="0"/>
            </a:p>
          </p:txBody>
        </p:sp>
        <p:sp>
          <p:nvSpPr>
            <p:cNvPr id="69" name="矩形 68"/>
            <p:cNvSpPr/>
            <p:nvPr/>
          </p:nvSpPr>
          <p:spPr>
            <a:xfrm>
              <a:off x="3614822" y="3213173"/>
              <a:ext cx="700769" cy="307777"/>
            </a:xfrm>
            <a:prstGeom prst="rect">
              <a:avLst/>
            </a:prstGeom>
          </p:spPr>
          <p:txBody>
            <a:bodyPr wrap="none">
              <a:spAutoFit/>
            </a:bodyPr>
            <a:lstStyle/>
            <a:p>
              <a:r>
                <a:rPr lang="en-US" altLang="zh-CN" sz="1400" dirty="0">
                  <a:solidFill>
                    <a:schemeClr val="accent5">
                      <a:lumMod val="50000"/>
                    </a:schemeClr>
                  </a:solidFill>
                  <a:cs typeface="+mn-ea"/>
                  <a:sym typeface="+mn-lt"/>
                </a:rPr>
                <a:t>STEP </a:t>
              </a:r>
              <a:endParaRPr lang="zh-CN" altLang="en-US" sz="1400" dirty="0"/>
            </a:p>
          </p:txBody>
        </p:sp>
      </p:grpSp>
      <p:grpSp>
        <p:nvGrpSpPr>
          <p:cNvPr id="70" name="组合 69"/>
          <p:cNvGrpSpPr/>
          <p:nvPr/>
        </p:nvGrpSpPr>
        <p:grpSpPr>
          <a:xfrm>
            <a:off x="8640786" y="3186271"/>
            <a:ext cx="835503" cy="835503"/>
            <a:chOff x="3519926" y="3066940"/>
            <a:chExt cx="835503" cy="835503"/>
          </a:xfrm>
        </p:grpSpPr>
        <p:sp>
          <p:nvSpPr>
            <p:cNvPr id="71" name="椭圆 70"/>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3667472" y="3385550"/>
              <a:ext cx="527709" cy="461665"/>
            </a:xfrm>
            <a:prstGeom prst="rect">
              <a:avLst/>
            </a:prstGeom>
          </p:spPr>
          <p:txBody>
            <a:bodyPr wrap="none">
              <a:spAutoFit/>
            </a:bodyPr>
            <a:lstStyle/>
            <a:p>
              <a:r>
                <a:rPr lang="en-US" altLang="zh-CN" sz="2400" b="1" dirty="0">
                  <a:solidFill>
                    <a:schemeClr val="accent5">
                      <a:lumMod val="50000"/>
                    </a:schemeClr>
                  </a:solidFill>
                  <a:cs typeface="+mn-ea"/>
                  <a:sym typeface="+mn-lt"/>
                </a:rPr>
                <a:t>04</a:t>
              </a:r>
              <a:endParaRPr lang="zh-CN" altLang="en-US" sz="2400" b="1" dirty="0"/>
            </a:p>
          </p:txBody>
        </p:sp>
        <p:sp>
          <p:nvSpPr>
            <p:cNvPr id="73" name="矩形 72"/>
            <p:cNvSpPr/>
            <p:nvPr/>
          </p:nvSpPr>
          <p:spPr>
            <a:xfrm>
              <a:off x="3614822" y="3213173"/>
              <a:ext cx="700769" cy="307777"/>
            </a:xfrm>
            <a:prstGeom prst="rect">
              <a:avLst/>
            </a:prstGeom>
          </p:spPr>
          <p:txBody>
            <a:bodyPr wrap="none">
              <a:spAutoFit/>
            </a:bodyPr>
            <a:lstStyle/>
            <a:p>
              <a:r>
                <a:rPr lang="en-US" altLang="zh-CN" sz="1400" dirty="0">
                  <a:solidFill>
                    <a:schemeClr val="accent5">
                      <a:lumMod val="50000"/>
                    </a:schemeClr>
                  </a:solidFill>
                  <a:cs typeface="+mn-ea"/>
                  <a:sym typeface="+mn-lt"/>
                </a:rPr>
                <a:t>STEP </a:t>
              </a:r>
              <a:endParaRPr lang="zh-CN" altLang="en-US" sz="1400" dirty="0"/>
            </a:p>
          </p:txBody>
        </p:sp>
      </p:grpSp>
      <p:sp>
        <p:nvSpPr>
          <p:cNvPr id="74" name="箭头: V 形 29"/>
          <p:cNvSpPr/>
          <p:nvPr/>
        </p:nvSpPr>
        <p:spPr>
          <a:xfrm>
            <a:off x="5831720" y="3494635"/>
            <a:ext cx="134077" cy="218774"/>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箭头: V 形 30"/>
          <p:cNvSpPr/>
          <p:nvPr/>
        </p:nvSpPr>
        <p:spPr>
          <a:xfrm>
            <a:off x="7971199" y="3494635"/>
            <a:ext cx="134077" cy="218774"/>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矩形 75"/>
          <p:cNvSpPr/>
          <p:nvPr/>
        </p:nvSpPr>
        <p:spPr>
          <a:xfrm>
            <a:off x="1833581" y="4315876"/>
            <a:ext cx="1754423" cy="1489075"/>
          </a:xfrm>
          <a:prstGeom prst="rect">
            <a:avLst/>
          </a:prstGeom>
        </p:spPr>
        <p:txBody>
          <a:bodyPr wrap="square">
            <a:spAutoFit/>
          </a:bodyPr>
          <a:lstStyle/>
          <a:p>
            <a:pPr>
              <a:lnSpc>
                <a:spcPct val="130000"/>
              </a:lnSpc>
            </a:pPr>
            <a:r>
              <a:rPr lang="zh-CN" altLang="en-US" sz="1400" dirty="0">
                <a:solidFill>
                  <a:schemeClr val="accent5">
                    <a:lumMod val="50000"/>
                  </a:schemeClr>
                </a:solidFill>
                <a:cs typeface="+mn-ea"/>
                <a:sym typeface="+mn-lt"/>
              </a:rPr>
              <a:t>用户或系统需要对监测软件开放部分的权限和接口。确保能够读取到需要的数据。</a:t>
            </a:r>
            <a:endParaRPr sz="1400" dirty="0">
              <a:solidFill>
                <a:schemeClr val="accent5">
                  <a:lumMod val="50000"/>
                </a:schemeClr>
              </a:solidFill>
              <a:cs typeface="+mn-ea"/>
              <a:sym typeface="+mn-lt"/>
            </a:endParaRPr>
          </a:p>
        </p:txBody>
      </p:sp>
      <p:sp>
        <p:nvSpPr>
          <p:cNvPr id="77" name="矩形 76"/>
          <p:cNvSpPr/>
          <p:nvPr/>
        </p:nvSpPr>
        <p:spPr>
          <a:xfrm>
            <a:off x="3964836" y="4315876"/>
            <a:ext cx="1754423" cy="1209675"/>
          </a:xfrm>
          <a:prstGeom prst="rect">
            <a:avLst/>
          </a:prstGeom>
        </p:spPr>
        <p:txBody>
          <a:bodyPr wrap="square">
            <a:spAutoFit/>
          </a:bodyPr>
          <a:lstStyle/>
          <a:p>
            <a:pPr>
              <a:lnSpc>
                <a:spcPct val="130000"/>
              </a:lnSpc>
            </a:pPr>
            <a:r>
              <a:rPr lang="zh-CN" altLang="en-US" sz="1400" dirty="0">
                <a:solidFill>
                  <a:schemeClr val="accent5">
                    <a:lumMod val="50000"/>
                  </a:schemeClr>
                </a:solidFill>
                <a:cs typeface="+mn-ea"/>
                <a:sym typeface="+mn-lt"/>
              </a:rPr>
              <a:t>故障预测模块读取需要的日志文件和系统状态，进行预测。</a:t>
            </a:r>
            <a:endParaRPr sz="1400" dirty="0">
              <a:solidFill>
                <a:schemeClr val="accent5">
                  <a:lumMod val="50000"/>
                </a:schemeClr>
              </a:solidFill>
              <a:cs typeface="+mn-ea"/>
              <a:sym typeface="+mn-lt"/>
            </a:endParaRPr>
          </a:p>
        </p:txBody>
      </p:sp>
      <p:sp>
        <p:nvSpPr>
          <p:cNvPr id="78" name="矩形 77"/>
          <p:cNvSpPr/>
          <p:nvPr/>
        </p:nvSpPr>
        <p:spPr>
          <a:xfrm>
            <a:off x="6056234" y="4315876"/>
            <a:ext cx="1754423" cy="1489075"/>
          </a:xfrm>
          <a:prstGeom prst="rect">
            <a:avLst/>
          </a:prstGeom>
        </p:spPr>
        <p:txBody>
          <a:bodyPr wrap="square">
            <a:spAutoFit/>
          </a:bodyPr>
          <a:lstStyle/>
          <a:p>
            <a:pPr>
              <a:lnSpc>
                <a:spcPct val="130000"/>
              </a:lnSpc>
            </a:pPr>
            <a:r>
              <a:rPr lang="zh-CN" altLang="en-US" sz="1400" dirty="0">
                <a:solidFill>
                  <a:schemeClr val="accent5">
                    <a:lumMod val="50000"/>
                  </a:schemeClr>
                </a:solidFill>
                <a:cs typeface="+mn-ea"/>
                <a:sym typeface="+mn-lt"/>
              </a:rPr>
              <a:t>故障预测模块调用内置的机器学习模型，通过时间序列预测或分类器的预测来实现故障预测。</a:t>
            </a:r>
            <a:endParaRPr sz="1400" dirty="0">
              <a:solidFill>
                <a:schemeClr val="accent5">
                  <a:lumMod val="50000"/>
                </a:schemeClr>
              </a:solidFill>
              <a:cs typeface="+mn-ea"/>
              <a:sym typeface="+mn-lt"/>
            </a:endParaRPr>
          </a:p>
        </p:txBody>
      </p:sp>
      <p:sp>
        <p:nvSpPr>
          <p:cNvPr id="79" name="矩形 78"/>
          <p:cNvSpPr/>
          <p:nvPr/>
        </p:nvSpPr>
        <p:spPr>
          <a:xfrm>
            <a:off x="8320574" y="4315876"/>
            <a:ext cx="1754423" cy="929640"/>
          </a:xfrm>
          <a:prstGeom prst="rect">
            <a:avLst/>
          </a:prstGeom>
        </p:spPr>
        <p:txBody>
          <a:bodyPr wrap="square">
            <a:spAutoFit/>
          </a:bodyPr>
          <a:lstStyle/>
          <a:p>
            <a:pPr>
              <a:lnSpc>
                <a:spcPct val="130000"/>
              </a:lnSpc>
            </a:pPr>
            <a:r>
              <a:rPr lang="zh-CN" altLang="en-US" sz="1400" dirty="0">
                <a:solidFill>
                  <a:schemeClr val="accent5">
                    <a:lumMod val="50000"/>
                  </a:schemeClr>
                </a:solidFill>
                <a:cs typeface="+mn-ea"/>
                <a:sym typeface="+mn-lt"/>
              </a:rPr>
              <a:t>将结果发送到前端接口，并将结果可视化。</a:t>
            </a:r>
            <a:endParaRPr sz="1400" dirty="0">
              <a:solidFill>
                <a:schemeClr val="accent5">
                  <a:lumMod val="50000"/>
                </a:schemeClr>
              </a:solidFill>
              <a:cs typeface="+mn-ea"/>
              <a:sym typeface="+mn-lt"/>
            </a:endParaRPr>
          </a:p>
        </p:txBody>
      </p:sp>
      <p:cxnSp>
        <p:nvCxnSpPr>
          <p:cNvPr id="80" name="直接连接符 79"/>
          <p:cNvCxnSpPr/>
          <p:nvPr/>
        </p:nvCxnSpPr>
        <p:spPr>
          <a:xfrm>
            <a:off x="3759279" y="4371291"/>
            <a:ext cx="0" cy="205200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861932" y="4373082"/>
            <a:ext cx="0" cy="205200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964585" y="4374873"/>
            <a:ext cx="0" cy="205200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 name="文本框 2"/>
          <p:cNvSpPr txBox="1"/>
          <p:nvPr userDrawn="1"/>
        </p:nvSpPr>
        <p:spPr>
          <a:xfrm>
            <a:off x="831741" y="565338"/>
            <a:ext cx="7000231" cy="920341"/>
          </a:xfrm>
          <a:prstGeom prst="rect">
            <a:avLst/>
          </a:prstGeom>
        </p:spPr>
        <p:txBody>
          <a:bodyPr wrap="square" rtlCol="0">
            <a:noAutofit/>
          </a:bodyPr>
          <a:p>
            <a:r>
              <a:rPr lang="zh-CN" altLang="en-US" sz="4800" b="1" dirty="0">
                <a:solidFill>
                  <a:schemeClr val="accent5">
                    <a:lumMod val="50000"/>
                  </a:schemeClr>
                </a:solidFill>
              </a:rPr>
              <a:t>故障预测模块</a:t>
            </a:r>
            <a:endParaRPr lang="zh-CN" altLang="en-US" sz="4800" b="1" dirty="0">
              <a:solidFill>
                <a:schemeClr val="accent5">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E0ED">
            <a:alpha val="50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2" name="文本框 1"/>
          <p:cNvSpPr txBox="1"/>
          <p:nvPr userDrawn="1"/>
        </p:nvSpPr>
        <p:spPr>
          <a:xfrm>
            <a:off x="831741" y="565338"/>
            <a:ext cx="7000231" cy="920341"/>
          </a:xfrm>
          <a:prstGeom prst="rect">
            <a:avLst/>
          </a:prstGeom>
        </p:spPr>
        <p:txBody>
          <a:bodyPr wrap="square" rtlCol="0">
            <a:noAutofit/>
          </a:bodyPr>
          <a:p>
            <a:r>
              <a:rPr lang="zh-CN" altLang="en-US" sz="4800" b="1" dirty="0">
                <a:solidFill>
                  <a:schemeClr val="accent5">
                    <a:lumMod val="50000"/>
                  </a:schemeClr>
                </a:solidFill>
              </a:rPr>
              <a:t>故障预测模块</a:t>
            </a:r>
            <a:endParaRPr lang="zh-CN" altLang="en-US" sz="4800" b="1" dirty="0">
              <a:solidFill>
                <a:schemeClr val="accent5">
                  <a:lumMod val="50000"/>
                </a:schemeClr>
              </a:solidFill>
            </a:endParaRPr>
          </a:p>
        </p:txBody>
      </p:sp>
      <p:sp>
        <p:nvSpPr>
          <p:cNvPr id="6" name="文本框 5"/>
          <p:cNvSpPr txBox="1"/>
          <p:nvPr userDrawn="1"/>
        </p:nvSpPr>
        <p:spPr>
          <a:xfrm>
            <a:off x="1109905" y="1997293"/>
            <a:ext cx="4214990" cy="3515131"/>
          </a:xfrm>
          <a:prstGeom prst="rect">
            <a:avLst/>
          </a:prstGeom>
        </p:spPr>
        <p:txBody>
          <a:bodyPr wrap="square" rtlCol="0">
            <a:noAutofit/>
          </a:bodyPr>
          <a:p>
            <a:pPr algn="l"/>
            <a:r>
              <a:rPr sz="2400"/>
              <a:t>对于CPU利用率的预测，采用ARIMA模型来进行时间序列的预测。ARIMA是 Auto Regressive Integrated Moving Average 的简称，是一种基于时间序列历史值和历史值上的预测误差来对当前做预测的模型，本质上是一种需要训练的机器学习模型。</a:t>
            </a:r>
            <a:endParaRPr lang="zh-CN" altLang="en-US" sz="2400"/>
          </a:p>
        </p:txBody>
      </p:sp>
      <p:pic>
        <p:nvPicPr>
          <p:cNvPr id="7" name="图片 6" descr="upload_post_object_v2_337414408"/>
          <p:cNvPicPr>
            <a:picLocks noChangeAspect="1"/>
          </p:cNvPicPr>
          <p:nvPr/>
        </p:nvPicPr>
        <p:blipFill>
          <a:blip r:embed="rId2"/>
          <a:stretch>
            <a:fillRect/>
          </a:stretch>
        </p:blipFill>
        <p:spPr>
          <a:xfrm>
            <a:off x="6346019" y="1379912"/>
            <a:ext cx="4914654" cy="4690163"/>
          </a:xfrm>
          <a:prstGeom prst="rect">
            <a:avLst/>
          </a:prstGeom>
        </p:spPr>
      </p:pic>
      <p:sp>
        <p:nvSpPr>
          <p:cNvPr id="3" name="文本框 2"/>
          <p:cNvSpPr txBox="1"/>
          <p:nvPr userDrawn="1"/>
        </p:nvSpPr>
        <p:spPr>
          <a:xfrm>
            <a:off x="7911834" y="981817"/>
            <a:ext cx="1783080" cy="398144"/>
          </a:xfrm>
          <a:prstGeom prst="rect">
            <a:avLst/>
          </a:prstGeom>
        </p:spPr>
        <p:txBody>
          <a:bodyPr wrap="square" rtlCol="0">
            <a:noAutofit/>
          </a:bodyPr>
          <a:p>
            <a:r>
              <a:rPr lang="zh-CN" altLang="en-US"/>
              <a:t>训练的一个过程</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0ED">
            <a:alpha val="50000"/>
          </a:srgbClr>
        </a:solidFill>
        <a:effectLst/>
      </p:bgPr>
    </p:bg>
    <p:spTree>
      <p:nvGrpSpPr>
        <p:cNvPr id="1" name=""/>
        <p:cNvGrpSpPr/>
        <p:nvPr/>
      </p:nvGrpSpPr>
      <p:grpSpPr/>
      <p:sp>
        <p:nvSpPr>
          <p:cNvPr id="3" name="文本占位符 2"/>
          <p:cNvSpPr>
            <a:spLocks noGrp="1"/>
          </p:cNvSpPr>
          <p:nvPr>
            <p:ph type="body" idx="1"/>
          </p:nvPr>
        </p:nvSpPr>
        <p:spPr>
          <a:xfrm>
            <a:off x="481111" y="2044357"/>
            <a:ext cx="5628022" cy="4441886"/>
          </a:xfrm>
        </p:spPr>
        <p:txBody>
          <a:bodyPr/>
          <a:p>
            <a:pPr marL="0" indent="0"/>
            <a:r>
              <a:rPr lang="zh-CN" altLang="en-US">
                <a:solidFill>
                  <a:srgbClr val="000000"/>
                </a:solidFill>
                <a:latin typeface="微软雅黑" charset="0"/>
                <a:ea typeface="微软雅黑" charset="0"/>
                <a:cs typeface="微软雅黑" charset="0"/>
              </a:rPr>
              <a:t>对于</a:t>
            </a:r>
            <a:r>
              <a:rPr lang="en-US" altLang="zh-CN">
                <a:solidFill>
                  <a:srgbClr val="000000"/>
                </a:solidFill>
                <a:latin typeface="微软雅黑" charset="0"/>
                <a:ea typeface="微软雅黑" charset="0"/>
                <a:cs typeface="微软雅黑" charset="0"/>
              </a:rPr>
              <a:t>linux</a:t>
            </a:r>
            <a:r>
              <a:rPr lang="zh-CN" altLang="en-US">
                <a:solidFill>
                  <a:srgbClr val="000000"/>
                </a:solidFill>
                <a:latin typeface="微软雅黑" charset="0"/>
                <a:ea typeface="微软雅黑" charset="0"/>
                <a:cs typeface="微软雅黑" charset="0"/>
              </a:rPr>
              <a:t>服务器集群的</a:t>
            </a:r>
            <a:r>
              <a:rPr lang="en-US" altLang="zh-CN">
                <a:solidFill>
                  <a:srgbClr val="000000"/>
                </a:solidFill>
                <a:latin typeface="微软雅黑" charset="0"/>
                <a:ea typeface="微软雅黑" charset="0"/>
                <a:cs typeface="微软雅黑" charset="0"/>
              </a:rPr>
              <a:t>DRAM</a:t>
            </a:r>
            <a:r>
              <a:rPr lang="zh-CN" altLang="en-US">
                <a:solidFill>
                  <a:srgbClr val="000000"/>
                </a:solidFill>
                <a:latin typeface="微软雅黑" charset="0"/>
                <a:ea typeface="微软雅黑" charset="0"/>
                <a:cs typeface="微软雅黑" charset="0"/>
              </a:rPr>
              <a:t>故障预测，采用</a:t>
            </a:r>
            <a:r>
              <a:rPr lang="en-US" altLang="zh-CN">
                <a:solidFill>
                  <a:srgbClr val="000000"/>
                </a:solidFill>
                <a:latin typeface="微软雅黑" charset="0"/>
                <a:ea typeface="微软雅黑" charset="0"/>
                <a:cs typeface="微软雅黑" charset="0"/>
              </a:rPr>
              <a:t>Python</a:t>
            </a:r>
            <a:r>
              <a:rPr lang="zh-CN" altLang="en-US">
                <a:solidFill>
                  <a:srgbClr val="000000"/>
                </a:solidFill>
                <a:latin typeface="微软雅黑" charset="0"/>
                <a:ea typeface="微软雅黑" charset="0"/>
                <a:cs typeface="微软雅黑" charset="0"/>
              </a:rPr>
              <a:t>的机器学习框架</a:t>
            </a:r>
            <a:r>
              <a:rPr lang="en-US" altLang="zh-CN">
                <a:solidFill>
                  <a:srgbClr val="000000"/>
                </a:solidFill>
                <a:latin typeface="微软雅黑" charset="0"/>
                <a:ea typeface="微软雅黑" charset="0"/>
                <a:cs typeface="微软雅黑" charset="0"/>
              </a:rPr>
              <a:t>sklearn</a:t>
            </a:r>
            <a:r>
              <a:rPr lang="zh-CN" altLang="en-US">
                <a:solidFill>
                  <a:srgbClr val="000000"/>
                </a:solidFill>
                <a:latin typeface="微软雅黑" charset="0"/>
                <a:ea typeface="微软雅黑" charset="0"/>
                <a:cs typeface="微软雅黑" charset="0"/>
              </a:rPr>
              <a:t>的</a:t>
            </a:r>
            <a:r>
              <a:rPr lang="en-US" altLang="zh-CN">
                <a:solidFill>
                  <a:srgbClr val="000000"/>
                </a:solidFill>
                <a:latin typeface="微软雅黑" charset="0"/>
                <a:ea typeface="微软雅黑" charset="0"/>
                <a:cs typeface="微软雅黑" charset="0"/>
              </a:rPr>
              <a:t>xgboost</a:t>
            </a:r>
            <a:r>
              <a:rPr lang="zh-CN" altLang="en-US">
                <a:solidFill>
                  <a:srgbClr val="000000"/>
                </a:solidFill>
                <a:latin typeface="微软雅黑" charset="0"/>
                <a:ea typeface="微软雅黑" charset="0"/>
                <a:cs typeface="微软雅黑" charset="0"/>
              </a:rPr>
              <a:t>下的</a:t>
            </a:r>
            <a:r>
              <a:rPr lang="en-US" altLang="zh-CN">
                <a:solidFill>
                  <a:srgbClr val="000000"/>
                </a:solidFill>
                <a:latin typeface="微软雅黑" charset="0"/>
                <a:ea typeface="微软雅黑" charset="0"/>
                <a:cs typeface="微软雅黑" charset="0"/>
              </a:rPr>
              <a:t>XGBClassifier</a:t>
            </a:r>
            <a:r>
              <a:rPr lang="zh-CN" altLang="en-US">
                <a:solidFill>
                  <a:srgbClr val="000000"/>
                </a:solidFill>
                <a:latin typeface="微软雅黑" charset="0"/>
                <a:ea typeface="微软雅黑" charset="0"/>
                <a:cs typeface="微软雅黑" charset="0"/>
              </a:rPr>
              <a:t>分类器来实现，</a:t>
            </a:r>
            <a:r>
              <a:rPr lang="en-US" altLang="zh-CN">
                <a:solidFill>
                  <a:srgbClr val="000000"/>
                </a:solidFill>
                <a:latin typeface="微软雅黑" charset="0"/>
                <a:ea typeface="微软雅黑" charset="0"/>
                <a:cs typeface="微软雅黑" charset="0"/>
              </a:rPr>
              <a:t>Xgboost</a:t>
            </a:r>
            <a:r>
              <a:rPr lang="zh-CN" altLang="en-US">
                <a:solidFill>
                  <a:srgbClr val="000000"/>
                </a:solidFill>
                <a:latin typeface="微软雅黑" charset="0"/>
                <a:ea typeface="微软雅黑" charset="0"/>
                <a:cs typeface="微软雅黑" charset="0"/>
              </a:rPr>
              <a:t>是</a:t>
            </a:r>
            <a:r>
              <a:rPr lang="en-US" altLang="zh-CN">
                <a:solidFill>
                  <a:srgbClr val="000000"/>
                </a:solidFill>
                <a:latin typeface="微软雅黑" charset="0"/>
                <a:ea typeface="微软雅黑" charset="0"/>
                <a:cs typeface="微软雅黑" charset="0"/>
              </a:rPr>
              <a:t>Boosting</a:t>
            </a:r>
            <a:r>
              <a:rPr lang="zh-CN" altLang="en-US">
                <a:solidFill>
                  <a:srgbClr val="000000"/>
                </a:solidFill>
                <a:latin typeface="微软雅黑" charset="0"/>
                <a:ea typeface="微软雅黑" charset="0"/>
                <a:cs typeface="微软雅黑" charset="0"/>
              </a:rPr>
              <a:t>算法的其中一种，</a:t>
            </a:r>
            <a:r>
              <a:rPr lang="en-US" altLang="zh-CN">
                <a:solidFill>
                  <a:srgbClr val="000000"/>
                </a:solidFill>
                <a:latin typeface="微软雅黑" charset="0"/>
                <a:ea typeface="微软雅黑" charset="0"/>
                <a:cs typeface="微软雅黑" charset="0"/>
              </a:rPr>
              <a:t>Boosting</a:t>
            </a:r>
            <a:r>
              <a:rPr lang="zh-CN" altLang="en-US">
                <a:solidFill>
                  <a:srgbClr val="000000"/>
                </a:solidFill>
                <a:latin typeface="微软雅黑" charset="0"/>
                <a:ea typeface="微软雅黑" charset="0"/>
                <a:cs typeface="微软雅黑" charset="0"/>
              </a:rPr>
              <a:t>算法的思想是将许多弱分类器集成在一起，形成一个强分类器。因为</a:t>
            </a:r>
            <a:r>
              <a:rPr lang="en-US" altLang="zh-CN">
                <a:solidFill>
                  <a:srgbClr val="000000"/>
                </a:solidFill>
                <a:latin typeface="微软雅黑" charset="0"/>
                <a:ea typeface="微软雅黑" charset="0"/>
                <a:cs typeface="微软雅黑" charset="0"/>
              </a:rPr>
              <a:t>Xgboost</a:t>
            </a:r>
            <a:r>
              <a:rPr lang="zh-CN" altLang="en-US">
                <a:solidFill>
                  <a:srgbClr val="000000"/>
                </a:solidFill>
                <a:latin typeface="微软雅黑" charset="0"/>
                <a:ea typeface="微软雅黑" charset="0"/>
                <a:cs typeface="微软雅黑" charset="0"/>
              </a:rPr>
              <a:t>是一种提升树模型，所以它是将许多树模型集成在一起，形成一个很强的分类器。而所用到的树模型则是</a:t>
            </a:r>
            <a:r>
              <a:rPr lang="en-US" altLang="zh-CN">
                <a:solidFill>
                  <a:srgbClr val="000000"/>
                </a:solidFill>
                <a:latin typeface="微软雅黑" charset="0"/>
                <a:ea typeface="微软雅黑" charset="0"/>
                <a:cs typeface="微软雅黑" charset="0"/>
              </a:rPr>
              <a:t>CART</a:t>
            </a:r>
            <a:r>
              <a:rPr lang="zh-CN" altLang="en-US">
                <a:solidFill>
                  <a:srgbClr val="000000"/>
                </a:solidFill>
                <a:latin typeface="微软雅黑" charset="0"/>
                <a:ea typeface="微软雅黑" charset="0"/>
                <a:cs typeface="微软雅黑" charset="0"/>
              </a:rPr>
              <a:t>回归树模型。</a:t>
            </a:r>
            <a:endParaRPr>
              <a:solidFill>
                <a:srgbClr val="000000"/>
              </a:solidFill>
              <a:latin typeface="微软雅黑" charset="0"/>
              <a:ea typeface="微软雅黑" charset="0"/>
              <a:cs typeface="微软雅黑" charset="0"/>
            </a:endParaRPr>
          </a:p>
        </p:txBody>
      </p:sp>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2" name="文本框 1"/>
          <p:cNvSpPr txBox="1"/>
          <p:nvPr userDrawn="1"/>
        </p:nvSpPr>
        <p:spPr>
          <a:xfrm>
            <a:off x="831741" y="565338"/>
            <a:ext cx="7000231" cy="920341"/>
          </a:xfrm>
          <a:prstGeom prst="rect">
            <a:avLst/>
          </a:prstGeom>
        </p:spPr>
        <p:txBody>
          <a:bodyPr wrap="square" rtlCol="0">
            <a:noAutofit/>
          </a:bodyPr>
          <a:p>
            <a:r>
              <a:rPr lang="zh-CN" altLang="en-US" sz="4800" b="1" dirty="0">
                <a:solidFill>
                  <a:schemeClr val="accent5">
                    <a:lumMod val="50000"/>
                  </a:schemeClr>
                </a:solidFill>
              </a:rPr>
              <a:t>故障预测模块</a:t>
            </a:r>
            <a:endParaRPr lang="zh-CN" altLang="en-US" sz="4800" b="1" dirty="0">
              <a:solidFill>
                <a:schemeClr val="accent5">
                  <a:lumMod val="50000"/>
                </a:schemeClr>
              </a:solidFill>
            </a:endParaRPr>
          </a:p>
        </p:txBody>
      </p:sp>
      <p:pic>
        <p:nvPicPr>
          <p:cNvPr id="4" name="图片 3" descr="upload_post_object_v2_541827072"/>
          <p:cNvPicPr>
            <a:picLocks noChangeAspect="1"/>
          </p:cNvPicPr>
          <p:nvPr/>
        </p:nvPicPr>
        <p:blipFill>
          <a:blip r:embed="rId2"/>
          <a:stretch>
            <a:fillRect/>
          </a:stretch>
        </p:blipFill>
        <p:spPr>
          <a:xfrm>
            <a:off x="6052711" y="1029872"/>
            <a:ext cx="6038339" cy="2331706"/>
          </a:xfrm>
          <a:prstGeom prst="rect">
            <a:avLst/>
          </a:prstGeom>
        </p:spPr>
      </p:pic>
      <p:pic>
        <p:nvPicPr>
          <p:cNvPr id="5" name="图片 4" descr="upload_post_object_v2_480860508"/>
          <p:cNvPicPr>
            <a:picLocks noChangeAspect="1"/>
          </p:cNvPicPr>
          <p:nvPr/>
        </p:nvPicPr>
        <p:blipFill>
          <a:blip r:embed="rId3"/>
          <a:stretch>
            <a:fillRect/>
          </a:stretch>
        </p:blipFill>
        <p:spPr>
          <a:xfrm>
            <a:off x="6052740" y="4034858"/>
            <a:ext cx="5843295" cy="879968"/>
          </a:xfrm>
          <a:prstGeom prst="rect">
            <a:avLst/>
          </a:prstGeom>
        </p:spPr>
      </p:pic>
      <p:sp>
        <p:nvSpPr>
          <p:cNvPr id="6" name="文本框 5"/>
          <p:cNvSpPr txBox="1"/>
          <p:nvPr userDrawn="1"/>
        </p:nvSpPr>
        <p:spPr>
          <a:xfrm>
            <a:off x="8124716" y="740055"/>
            <a:ext cx="1097280" cy="368300"/>
          </a:xfrm>
          <a:prstGeom prst="rect">
            <a:avLst/>
          </a:prstGeom>
        </p:spPr>
        <p:txBody>
          <a:bodyPr wrap="none" rtlCol="0">
            <a:spAutoFit/>
          </a:bodyPr>
          <a:p>
            <a:r>
              <a:rPr lang="zh-CN" altLang="en-US"/>
              <a:t>数据示例</a:t>
            </a:r>
            <a:endParaRPr lang="zh-CN" altLang="en-US"/>
          </a:p>
        </p:txBody>
      </p:sp>
      <p:sp>
        <p:nvSpPr>
          <p:cNvPr id="7" name="文本框 6"/>
          <p:cNvSpPr txBox="1"/>
          <p:nvPr userDrawn="1"/>
        </p:nvSpPr>
        <p:spPr>
          <a:xfrm>
            <a:off x="8310445" y="3768854"/>
            <a:ext cx="309880" cy="368300"/>
          </a:xfrm>
          <a:prstGeom prst="rect">
            <a:avLst/>
          </a:prstGeom>
        </p:spPr>
        <p:txBody>
          <a:bodyPr wrap="none" rtlCol="0">
            <a:spAutoFit/>
          </a:bodyPr>
          <a:p>
            <a:endParaRPr lang="zh-CN" altLang="en-US"/>
          </a:p>
        </p:txBody>
      </p:sp>
      <p:sp>
        <p:nvSpPr>
          <p:cNvPr id="9" name="文本框 8"/>
          <p:cNvSpPr txBox="1"/>
          <p:nvPr userDrawn="1"/>
        </p:nvSpPr>
        <p:spPr>
          <a:xfrm>
            <a:off x="8082847" y="3665304"/>
            <a:ext cx="1783080" cy="368300"/>
          </a:xfrm>
          <a:prstGeom prst="rect">
            <a:avLst/>
          </a:prstGeom>
        </p:spPr>
        <p:txBody>
          <a:bodyPr wrap="none" rtlCol="0">
            <a:spAutoFit/>
          </a:bodyPr>
          <a:p>
            <a:r>
              <a:rPr lang="zh-CN" altLang="en-US"/>
              <a:t>一个可能的结果</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E0ED">
            <a:alpha val="55000"/>
          </a:srgbClr>
        </a:solidFill>
        <a:effectLst/>
      </p:bgPr>
    </p:bg>
    <p:spTree>
      <p:nvGrpSpPr>
        <p:cNvPr id="1" name=""/>
        <p:cNvGrpSpPr/>
        <p:nvPr/>
      </p:nvGrpSpPr>
      <p:grpSpPr/>
      <p:sp>
        <p:nvSpPr>
          <p:cNvPr id="2" name="标题 1"/>
          <p:cNvSpPr>
            <a:spLocks noGrp="1"/>
          </p:cNvSpPr>
          <p:nvPr>
            <p:ph type="title"/>
          </p:nvPr>
        </p:nvSpPr>
        <p:spPr>
          <a:xfrm>
            <a:off x="7099098" y="2058020"/>
            <a:ext cx="4098128" cy="3582629"/>
          </a:xfrm>
        </p:spPr>
        <p:txBody>
          <a:bodyPr/>
          <a:p>
            <a:pPr algn="l"/>
            <a:r>
              <a:rPr lang="zh-CN" altLang="en-US" sz="2400">
                <a:latin typeface="微软雅黑" charset="0"/>
                <a:ea typeface="微软雅黑" charset="0"/>
                <a:cs typeface="微软雅黑" charset="0"/>
              </a:rPr>
              <a:t>当前微服务架构盛行，服务部署均以分布式形式。</a:t>
            </a:r>
            <a:br>
              <a:rPr lang="zh-CN" altLang="en-US" sz="2400">
                <a:latin typeface="微软雅黑" charset="0"/>
                <a:ea typeface="微软雅黑" charset="0"/>
                <a:cs typeface="微软雅黑" charset="0"/>
              </a:rPr>
            </a:br>
            <a:br>
              <a:rPr lang="zh-CN" altLang="en-US" sz="2400">
                <a:latin typeface="微软雅黑" charset="0"/>
                <a:ea typeface="微软雅黑" charset="0"/>
                <a:cs typeface="微软雅黑" charset="0"/>
              </a:rPr>
            </a:br>
            <a:r>
              <a:rPr lang="zh-CN" altLang="en-US" sz="2400">
                <a:latin typeface="微软雅黑" charset="0"/>
                <a:ea typeface="微软雅黑" charset="0"/>
                <a:cs typeface="微软雅黑" charset="0"/>
              </a:rPr>
              <a:t>运维系统拟使 </a:t>
            </a:r>
            <a:r>
              <a:rPr lang="en-US" altLang="zh-CN" sz="2400">
                <a:latin typeface="微软雅黑" charset="0"/>
                <a:ea typeface="微软雅黑" charset="0"/>
                <a:cs typeface="微软雅黑" charset="0"/>
              </a:rPr>
              <a:t>SOCKET </a:t>
            </a:r>
            <a:r>
              <a:rPr lang="zh-CN" altLang="en-US" sz="2400">
                <a:latin typeface="微软雅黑" charset="0"/>
                <a:ea typeface="微软雅黑" charset="0"/>
                <a:cs typeface="微软雅黑" charset="0"/>
              </a:rPr>
              <a:t>通信 </a:t>
            </a:r>
            <a:r>
              <a:rPr lang="en-US" altLang="zh-CN" sz="2400">
                <a:latin typeface="微软雅黑" charset="0"/>
                <a:ea typeface="微软雅黑" charset="0"/>
                <a:cs typeface="微软雅黑" charset="0"/>
              </a:rPr>
              <a:t>RAFT </a:t>
            </a:r>
            <a:r>
              <a:rPr lang="zh-CN" altLang="en-US" sz="2400">
                <a:latin typeface="微软雅黑" charset="0"/>
                <a:ea typeface="微软雅黑" charset="0"/>
                <a:cs typeface="微软雅黑" charset="0"/>
              </a:rPr>
              <a:t>算法在机器间同步状态。</a:t>
            </a:r>
            <a:br>
              <a:rPr lang="zh-CN" altLang="en-US" sz="2400">
                <a:latin typeface="微软雅黑" charset="0"/>
                <a:ea typeface="微软雅黑" charset="0"/>
                <a:cs typeface="微软雅黑" charset="0"/>
              </a:rPr>
            </a:br>
            <a:br>
              <a:rPr lang="zh-CN" altLang="en-US" sz="2400">
                <a:latin typeface="微软雅黑" charset="0"/>
                <a:ea typeface="微软雅黑" charset="0"/>
                <a:cs typeface="微软雅黑" charset="0"/>
              </a:rPr>
            </a:br>
            <a:r>
              <a:rPr lang="zh-CN" altLang="en-US" sz="2400">
                <a:latin typeface="微软雅黑" charset="0"/>
                <a:ea typeface="微软雅黑" charset="0"/>
                <a:cs typeface="微软雅黑" charset="0"/>
              </a:rPr>
              <a:t>通过服务化配置优化用户体验，使用 </a:t>
            </a:r>
            <a:r>
              <a:rPr lang="en-US" altLang="zh-CN" sz="2400">
                <a:latin typeface="微软雅黑" charset="0"/>
                <a:ea typeface="微软雅黑" charset="0"/>
                <a:cs typeface="微软雅黑" charset="0"/>
              </a:rPr>
              <a:t>Kafka </a:t>
            </a:r>
            <a:r>
              <a:rPr lang="zh-CN" altLang="en-US" sz="2400">
                <a:latin typeface="微软雅黑" charset="0"/>
                <a:ea typeface="微软雅黑" charset="0"/>
                <a:cs typeface="微软雅黑" charset="0"/>
              </a:rPr>
              <a:t>进行日志信息消费，保证较大数据量情况下的高时效。</a:t>
            </a:r>
            <a:endParaRPr lang="zh-CN" altLang="en-US" sz="2400">
              <a:latin typeface="微软雅黑" charset="0"/>
              <a:ea typeface="微软雅黑" charset="0"/>
              <a:cs typeface="微软雅黑" charset="0"/>
            </a:endParaRPr>
          </a:p>
        </p:txBody>
      </p:sp>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4" name="文本框 3"/>
          <p:cNvSpPr txBox="1"/>
          <p:nvPr userDrawn="1"/>
        </p:nvSpPr>
        <p:spPr>
          <a:xfrm>
            <a:off x="831741" y="565338"/>
            <a:ext cx="7000231" cy="920341"/>
          </a:xfrm>
          <a:prstGeom prst="rect">
            <a:avLst/>
          </a:prstGeom>
        </p:spPr>
        <p:txBody>
          <a:bodyPr wrap="square" rtlCol="0">
            <a:noAutofit/>
          </a:bodyPr>
          <a:p>
            <a:r>
              <a:rPr lang="zh-CN" altLang="en-US" sz="4800" b="1" dirty="0">
                <a:solidFill>
                  <a:schemeClr val="accent5">
                    <a:lumMod val="50000"/>
                  </a:schemeClr>
                </a:solidFill>
              </a:rPr>
              <a:t>分布式故障监测同步模块</a:t>
            </a:r>
            <a:endParaRPr lang="zh-CN" altLang="en-US" sz="4800" b="1" dirty="0">
              <a:solidFill>
                <a:schemeClr val="accent5">
                  <a:lumMod val="50000"/>
                </a:schemeClr>
              </a:solidFill>
            </a:endParaRPr>
          </a:p>
        </p:txBody>
      </p:sp>
      <p:pic>
        <p:nvPicPr>
          <p:cNvPr id="6" name="图片 5" descr="upload_post_object_v2_278399843"/>
          <p:cNvPicPr>
            <a:picLocks noChangeAspect="1"/>
          </p:cNvPicPr>
          <p:nvPr/>
        </p:nvPicPr>
        <p:blipFill>
          <a:blip r:embed="rId2"/>
          <a:stretch>
            <a:fillRect/>
          </a:stretch>
        </p:blipFill>
        <p:spPr>
          <a:xfrm>
            <a:off x="831741" y="1824724"/>
            <a:ext cx="6267271" cy="400689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66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014820" y="1543868"/>
            <a:ext cx="1715534"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4</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942260" y="2817743"/>
            <a:ext cx="3540760" cy="1106805"/>
          </a:xfrm>
          <a:prstGeom prst="rect">
            <a:avLst/>
          </a:prstGeom>
        </p:spPr>
        <p:txBody>
          <a:bodyPr wrap="none">
            <a:spAutoFit/>
          </a:bodyPr>
          <a:lstStyle/>
          <a:p>
            <a:pPr algn="dist">
              <a:buClrTx/>
              <a:buSzTx/>
              <a:buFontTx/>
            </a:pPr>
            <a:r>
              <a:rPr lang="zh-CN" altLang="en-US" sz="6600" b="1" dirty="0">
                <a:solidFill>
                  <a:schemeClr val="accent6"/>
                </a:solidFill>
              </a:rPr>
              <a:t>成员分工</a:t>
            </a:r>
            <a:endParaRPr lang="zh-CN" altLang="en-US" sz="6600" b="1" dirty="0">
              <a:solidFill>
                <a:schemeClr val="accent5">
                  <a:lumMod val="50000"/>
                </a:schemeClr>
              </a:solidFill>
            </a:endParaRPr>
          </a:p>
        </p:txBody>
      </p:sp>
      <p:cxnSp>
        <p:nvCxnSpPr>
          <p:cNvPr id="8" name="直接连接符 7"/>
          <p:cNvCxnSpPr/>
          <p:nvPr/>
        </p:nvCxnSpPr>
        <p:spPr>
          <a:xfrm>
            <a:off x="3942231" y="4336028"/>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315828" y="461361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1163257" y="3401322"/>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53" name="图片 52"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5F7">
            <a:alpha val="55000"/>
          </a:srgbClr>
        </a:solidFill>
        <a:effectLst/>
      </p:bgPr>
    </p:bg>
    <p:spTree>
      <p:nvGrpSpPr>
        <p:cNvPr id="1" name=""/>
        <p:cNvGrpSpPr/>
        <p:nvPr/>
      </p:nvGrpSpPr>
      <p:grpSpPr>
        <a:xfrm>
          <a:off x="0" y="0"/>
          <a:ext cx="0" cy="0"/>
          <a:chOff x="0" y="0"/>
          <a:chExt cx="0" cy="0"/>
        </a:xfrm>
      </p:grpSpPr>
      <p:pic>
        <p:nvPicPr>
          <p:cNvPr id="56" name="图片 55" descr="f82a10566e5523cbf1fa1a804e5f7a8"/>
          <p:cNvPicPr>
            <a:picLocks noChangeAspect="1"/>
          </p:cNvPicPr>
          <p:nvPr/>
        </p:nvPicPr>
        <p:blipFill>
          <a:blip r:embed="rId1"/>
          <a:stretch>
            <a:fillRect/>
          </a:stretch>
        </p:blipFill>
        <p:spPr>
          <a:xfrm>
            <a:off x="0" y="0"/>
            <a:ext cx="4571365" cy="6858000"/>
          </a:xfrm>
          <a:prstGeom prst="rect">
            <a:avLst/>
          </a:prstGeom>
        </p:spPr>
      </p:pic>
      <p:sp>
        <p:nvSpPr>
          <p:cNvPr id="3" name="矩形 2"/>
          <p:cNvSpPr/>
          <p:nvPr/>
        </p:nvSpPr>
        <p:spPr>
          <a:xfrm>
            <a:off x="0" y="1360805"/>
            <a:ext cx="4572000" cy="387858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803275" y="1970405"/>
            <a:ext cx="4460240" cy="1014730"/>
          </a:xfrm>
          <a:prstGeom prst="rect">
            <a:avLst/>
          </a:prstGeom>
        </p:spPr>
        <p:txBody>
          <a:bodyPr wrap="square">
            <a:spAutoFit/>
          </a:bodyPr>
          <a:lstStyle/>
          <a:p>
            <a:pPr algn="ctr"/>
            <a:r>
              <a:rPr lang="zh-CN" altLang="en-US" sz="6000" b="1" dirty="0">
                <a:solidFill>
                  <a:schemeClr val="accent6"/>
                </a:solidFill>
                <a:effectLst>
                  <a:outerShdw blurRad="38100" dist="25400" dir="5400000" algn="ctr" rotWithShape="0">
                    <a:srgbClr val="6E747A">
                      <a:alpha val="43000"/>
                    </a:srgbClr>
                  </a:outerShdw>
                </a:effectLst>
                <a:cs typeface="+mn-ea"/>
                <a:sym typeface="+mn-lt"/>
              </a:rPr>
              <a:t>目  录</a:t>
            </a:r>
            <a:endParaRPr lang="zh-CN" altLang="en-US" sz="6000" b="1" dirty="0">
              <a:solidFill>
                <a:schemeClr val="accent6"/>
              </a:solidFill>
              <a:effectLst>
                <a:outerShdw blurRad="38100" dist="25400" dir="5400000" algn="ctr" rotWithShape="0">
                  <a:srgbClr val="6E747A">
                    <a:alpha val="43000"/>
                  </a:srgbClr>
                </a:outerShdw>
              </a:effectLst>
              <a:cs typeface="+mn-ea"/>
              <a:sym typeface="+mn-lt"/>
            </a:endParaRPr>
          </a:p>
        </p:txBody>
      </p:sp>
      <p:pic>
        <p:nvPicPr>
          <p:cNvPr id="53" name="图片 52" descr="校徽紫色版"/>
          <p:cNvPicPr>
            <a:picLocks noChangeAspect="1"/>
          </p:cNvPicPr>
          <p:nvPr/>
        </p:nvPicPr>
        <p:blipFill>
          <a:blip r:embed="rId2"/>
          <a:stretch>
            <a:fillRect/>
          </a:stretch>
        </p:blipFill>
        <p:spPr>
          <a:xfrm>
            <a:off x="9377045" y="-278130"/>
            <a:ext cx="2713990" cy="1753235"/>
          </a:xfrm>
          <a:prstGeom prst="rect">
            <a:avLst/>
          </a:prstGeom>
        </p:spPr>
      </p:pic>
      <p:sp>
        <p:nvSpPr>
          <p:cNvPr id="55" name="矩形 54"/>
          <p:cNvSpPr/>
          <p:nvPr/>
        </p:nvSpPr>
        <p:spPr>
          <a:xfrm>
            <a:off x="468630" y="3214370"/>
            <a:ext cx="1946275" cy="460375"/>
          </a:xfrm>
          <a:prstGeom prst="rect">
            <a:avLst/>
          </a:prstGeom>
        </p:spPr>
        <p:txBody>
          <a:bodyPr wrap="square">
            <a:spAutoFit/>
          </a:bodyPr>
          <a:lstStyle/>
          <a:p>
            <a:pPr algn="dist"/>
            <a:r>
              <a:rPr lang="en-US" altLang="zh-CN" sz="2400" b="1" dirty="0">
                <a:solidFill>
                  <a:schemeClr val="accent5">
                    <a:lumMod val="50000"/>
                  </a:schemeClr>
                </a:solidFill>
                <a:cs typeface="+mn-ea"/>
                <a:sym typeface="+mn-lt"/>
              </a:rPr>
              <a:t>CONTENT</a:t>
            </a:r>
            <a:endParaRPr lang="en-US" altLang="zh-CN" sz="2400" b="1" dirty="0">
              <a:solidFill>
                <a:schemeClr val="accent5">
                  <a:lumMod val="50000"/>
                </a:schemeClr>
              </a:solidFill>
              <a:cs typeface="+mn-ea"/>
              <a:sym typeface="+mn-lt"/>
            </a:endParaRPr>
          </a:p>
        </p:txBody>
      </p:sp>
      <p:sp>
        <p:nvSpPr>
          <p:cNvPr id="57" name="矩形 56"/>
          <p:cNvSpPr/>
          <p:nvPr/>
        </p:nvSpPr>
        <p:spPr>
          <a:xfrm>
            <a:off x="4570730" y="1353185"/>
            <a:ext cx="7621270" cy="3878580"/>
          </a:xfrm>
          <a:prstGeom prst="rect">
            <a:avLst/>
          </a:prstGeom>
          <a:solidFill>
            <a:srgbClr val="EDA18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6323965" y="1817370"/>
            <a:ext cx="4086225" cy="464402"/>
            <a:chOff x="215900" y="1044470"/>
            <a:chExt cx="3379014" cy="305511"/>
          </a:xfrm>
        </p:grpSpPr>
        <p:sp>
          <p:nvSpPr>
            <p:cNvPr id="61" name="矩形 60"/>
            <p:cNvSpPr/>
            <p:nvPr/>
          </p:nvSpPr>
          <p:spPr>
            <a:xfrm>
              <a:off x="215900" y="1047119"/>
              <a:ext cx="299085" cy="302862"/>
            </a:xfrm>
            <a:prstGeom prst="rect">
              <a:avLst/>
            </a:prstGeom>
          </p:spPr>
          <p:txBody>
            <a:bodyPr wrap="square">
              <a:spAutoFit/>
            </a:bodyPr>
            <a:lstStyle/>
            <a:p>
              <a:pPr algn="dist">
                <a:buClrTx/>
                <a:buSzTx/>
                <a:buFontTx/>
              </a:pPr>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1</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62" name="矩形 61"/>
            <p:cNvSpPr/>
            <p:nvPr/>
          </p:nvSpPr>
          <p:spPr>
            <a:xfrm>
              <a:off x="668834" y="1044470"/>
              <a:ext cx="2926080" cy="302862"/>
            </a:xfrm>
            <a:prstGeom prst="rect">
              <a:avLst/>
            </a:prstGeom>
          </p:spPr>
          <p:txBody>
            <a:bodyPr wrap="square">
              <a:spAutoFit/>
            </a:bodyPr>
            <a:lstStyle/>
            <a:p>
              <a:pPr algn="dist">
                <a:buClrTx/>
                <a:buSzTx/>
                <a:buFontTx/>
              </a:pPr>
              <a:r>
                <a:rPr lang="zh-CN" altLang="en-US" sz="2400" b="1" dirty="0">
                  <a:solidFill>
                    <a:schemeClr val="accent6"/>
                  </a:solidFill>
                </a:rPr>
                <a:t>项目背景</a:t>
              </a:r>
              <a:endParaRPr lang="zh-CN" altLang="en-US" sz="2400" b="1" dirty="0">
                <a:solidFill>
                  <a:schemeClr val="accent6"/>
                </a:solidFill>
              </a:endParaRPr>
            </a:p>
          </p:txBody>
        </p:sp>
        <p:sp>
          <p:nvSpPr>
            <p:cNvPr id="63"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a:solidFill>
                  <a:schemeClr val="tx1"/>
                </a:solidFill>
              </a:endParaRPr>
            </a:p>
          </p:txBody>
        </p:sp>
      </p:grpSp>
      <p:grpSp>
        <p:nvGrpSpPr>
          <p:cNvPr id="66" name="组合 65"/>
          <p:cNvGrpSpPr/>
          <p:nvPr/>
        </p:nvGrpSpPr>
        <p:grpSpPr>
          <a:xfrm>
            <a:off x="6329045" y="2442845"/>
            <a:ext cx="4086225" cy="501504"/>
            <a:chOff x="215900" y="1039223"/>
            <a:chExt cx="3379014" cy="329659"/>
          </a:xfrm>
        </p:grpSpPr>
        <p:sp>
          <p:nvSpPr>
            <p:cNvPr id="67" name="矩形 66"/>
            <p:cNvSpPr/>
            <p:nvPr/>
          </p:nvSpPr>
          <p:spPr>
            <a:xfrm>
              <a:off x="215900" y="1039223"/>
              <a:ext cx="335915" cy="302623"/>
            </a:xfrm>
            <a:prstGeom prst="rect">
              <a:avLst/>
            </a:prstGeom>
          </p:spPr>
          <p:txBody>
            <a:bodyPr wrap="square">
              <a:spAutoFit/>
            </a:bodyPr>
            <a:lstStyle/>
            <a:p>
              <a:pPr algn="dist">
                <a:buClrTx/>
                <a:buSzTx/>
                <a:buFontTx/>
              </a:pPr>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2</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68" name="矩形 67"/>
            <p:cNvSpPr/>
            <p:nvPr/>
          </p:nvSpPr>
          <p:spPr>
            <a:xfrm>
              <a:off x="668834" y="1066259"/>
              <a:ext cx="2926080" cy="302623"/>
            </a:xfrm>
            <a:prstGeom prst="rect">
              <a:avLst/>
            </a:prstGeom>
          </p:spPr>
          <p:txBody>
            <a:bodyPr wrap="square">
              <a:spAutoFit/>
            </a:bodyPr>
            <a:lstStyle/>
            <a:p>
              <a:pPr algn="dist"/>
              <a:r>
                <a:rPr lang="zh-CN" altLang="en-US" sz="2400" b="1" dirty="0">
                  <a:solidFill>
                    <a:schemeClr val="accent6"/>
                  </a:solidFill>
                </a:rPr>
                <a:t>需求分析</a:t>
              </a:r>
              <a:endParaRPr lang="zh-CN" altLang="en-US" sz="2400" b="1" dirty="0">
                <a:solidFill>
                  <a:schemeClr val="accent6"/>
                </a:solidFill>
              </a:endParaRPr>
            </a:p>
          </p:txBody>
        </p:sp>
        <p:sp>
          <p:nvSpPr>
            <p:cNvPr id="69"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a:solidFill>
                  <a:schemeClr val="tx1">
                    <a:alpha val="35000"/>
                  </a:schemeClr>
                </a:solidFill>
              </a:endParaRPr>
            </a:p>
          </p:txBody>
        </p:sp>
      </p:grpSp>
      <p:grpSp>
        <p:nvGrpSpPr>
          <p:cNvPr id="72" name="组合 71"/>
          <p:cNvGrpSpPr/>
          <p:nvPr/>
        </p:nvGrpSpPr>
        <p:grpSpPr>
          <a:xfrm>
            <a:off x="6329045" y="3084195"/>
            <a:ext cx="4086225" cy="468414"/>
            <a:chOff x="215900" y="1044470"/>
            <a:chExt cx="3379014" cy="307861"/>
          </a:xfrm>
        </p:grpSpPr>
        <p:sp>
          <p:nvSpPr>
            <p:cNvPr id="73" name="矩形 72"/>
            <p:cNvSpPr/>
            <p:nvPr/>
          </p:nvSpPr>
          <p:spPr>
            <a:xfrm>
              <a:off x="215900" y="1049754"/>
              <a:ext cx="348172" cy="302577"/>
            </a:xfrm>
            <a:prstGeom prst="rect">
              <a:avLst/>
            </a:prstGeom>
          </p:spPr>
          <p:txBody>
            <a:bodyPr wrap="square">
              <a:spAutoFit/>
            </a:bodyPr>
            <a:lstStyle/>
            <a:p>
              <a:pPr algn="dist"/>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3</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74" name="矩形 73"/>
            <p:cNvSpPr/>
            <p:nvPr/>
          </p:nvSpPr>
          <p:spPr>
            <a:xfrm>
              <a:off x="668834" y="1044470"/>
              <a:ext cx="2926080" cy="302577"/>
            </a:xfrm>
            <a:prstGeom prst="rect">
              <a:avLst/>
            </a:prstGeom>
          </p:spPr>
          <p:txBody>
            <a:bodyPr wrap="square">
              <a:spAutoFit/>
            </a:bodyPr>
            <a:lstStyle/>
            <a:p>
              <a:pPr algn="dist">
                <a:buClrTx/>
                <a:buSzTx/>
                <a:buFontTx/>
              </a:pPr>
              <a:r>
                <a:rPr lang="zh-CN" altLang="en-US" sz="2400" b="1" dirty="0">
                  <a:solidFill>
                    <a:schemeClr val="accent6"/>
                  </a:solidFill>
                  <a:sym typeface="+mn-ea"/>
                </a:rPr>
                <a:t>功能说明</a:t>
              </a:r>
              <a:endParaRPr lang="zh-CN" altLang="en-US" sz="2400" b="1" dirty="0">
                <a:solidFill>
                  <a:schemeClr val="accent6"/>
                </a:solidFill>
                <a:sym typeface="+mn-ea"/>
              </a:endParaRPr>
            </a:p>
          </p:txBody>
        </p:sp>
        <p:sp>
          <p:nvSpPr>
            <p:cNvPr id="75"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a:solidFill>
                  <a:schemeClr val="tx1">
                    <a:alpha val="35000"/>
                  </a:schemeClr>
                </a:solidFill>
              </a:endParaRPr>
            </a:p>
          </p:txBody>
        </p:sp>
      </p:grpSp>
      <p:grpSp>
        <p:nvGrpSpPr>
          <p:cNvPr id="78" name="组合 77"/>
          <p:cNvGrpSpPr/>
          <p:nvPr/>
        </p:nvGrpSpPr>
        <p:grpSpPr>
          <a:xfrm>
            <a:off x="6329045" y="3711575"/>
            <a:ext cx="4081780" cy="467360"/>
            <a:chOff x="215900" y="1039699"/>
            <a:chExt cx="3374727" cy="307490"/>
          </a:xfrm>
        </p:grpSpPr>
        <p:sp>
          <p:nvSpPr>
            <p:cNvPr id="79" name="矩形 78"/>
            <p:cNvSpPr/>
            <p:nvPr/>
          </p:nvSpPr>
          <p:spPr>
            <a:xfrm>
              <a:off x="215900" y="1039699"/>
              <a:ext cx="338554" cy="302894"/>
            </a:xfrm>
            <a:prstGeom prst="rect">
              <a:avLst/>
            </a:prstGeom>
          </p:spPr>
          <p:txBody>
            <a:bodyPr wrap="square">
              <a:spAutoFit/>
            </a:bodyPr>
            <a:lstStyle/>
            <a:p>
              <a:pPr algn="dist"/>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4</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80" name="矩形 79"/>
            <p:cNvSpPr/>
            <p:nvPr/>
          </p:nvSpPr>
          <p:spPr>
            <a:xfrm>
              <a:off x="668972" y="1044295"/>
              <a:ext cx="2921655" cy="302894"/>
            </a:xfrm>
            <a:prstGeom prst="rect">
              <a:avLst/>
            </a:prstGeom>
          </p:spPr>
          <p:txBody>
            <a:bodyPr wrap="square">
              <a:spAutoFit/>
            </a:bodyPr>
            <a:lstStyle/>
            <a:p>
              <a:pPr algn="dist">
                <a:buClrTx/>
                <a:buSzTx/>
                <a:buFontTx/>
              </a:pPr>
              <a:r>
                <a:rPr lang="zh-CN" altLang="en-US" sz="2400" b="1" dirty="0">
                  <a:solidFill>
                    <a:schemeClr val="accent6"/>
                  </a:solidFill>
                  <a:sym typeface="+mn-ea"/>
                </a:rPr>
                <a:t>成员分工</a:t>
              </a:r>
              <a:endParaRPr lang="zh-CN" altLang="en-US" sz="2400" b="1" dirty="0">
                <a:solidFill>
                  <a:schemeClr val="accent6"/>
                </a:solidFill>
                <a:sym typeface="+mn-ea"/>
              </a:endParaRPr>
            </a:p>
          </p:txBody>
        </p:sp>
        <p:sp>
          <p:nvSpPr>
            <p:cNvPr id="81"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a:solidFill>
                  <a:schemeClr val="tx1">
                    <a:alpha val="35000"/>
                  </a:schemeClr>
                </a:solidFill>
              </a:endParaRPr>
            </a:p>
          </p:txBody>
        </p:sp>
      </p:grpSp>
      <p:grpSp>
        <p:nvGrpSpPr>
          <p:cNvPr id="84" name="组合 83"/>
          <p:cNvGrpSpPr/>
          <p:nvPr/>
        </p:nvGrpSpPr>
        <p:grpSpPr>
          <a:xfrm>
            <a:off x="6329045" y="4352925"/>
            <a:ext cx="4086225" cy="474960"/>
            <a:chOff x="215900" y="1044470"/>
            <a:chExt cx="3379014" cy="312296"/>
          </a:xfrm>
        </p:grpSpPr>
        <p:sp>
          <p:nvSpPr>
            <p:cNvPr id="85" name="矩形 84"/>
            <p:cNvSpPr/>
            <p:nvPr/>
          </p:nvSpPr>
          <p:spPr>
            <a:xfrm>
              <a:off x="215900" y="1054060"/>
              <a:ext cx="349776" cy="302706"/>
            </a:xfrm>
            <a:prstGeom prst="rect">
              <a:avLst/>
            </a:prstGeom>
          </p:spPr>
          <p:txBody>
            <a:bodyPr wrap="square">
              <a:spAutoFit/>
            </a:bodyPr>
            <a:lstStyle/>
            <a:p>
              <a:pPr algn="dist"/>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5</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86" name="矩形 85"/>
            <p:cNvSpPr/>
            <p:nvPr/>
          </p:nvSpPr>
          <p:spPr>
            <a:xfrm>
              <a:off x="668834" y="1044470"/>
              <a:ext cx="2926080" cy="302706"/>
            </a:xfrm>
            <a:prstGeom prst="rect">
              <a:avLst/>
            </a:prstGeom>
          </p:spPr>
          <p:txBody>
            <a:bodyPr wrap="square">
              <a:spAutoFit/>
            </a:bodyPr>
            <a:lstStyle/>
            <a:p>
              <a:pPr algn="dist">
                <a:buClrTx/>
                <a:buSzTx/>
                <a:buFontTx/>
              </a:pPr>
              <a:r>
                <a:rPr lang="zh-CN" altLang="en-US" sz="2400" b="1" dirty="0">
                  <a:solidFill>
                    <a:schemeClr val="accent6"/>
                  </a:solidFill>
                  <a:sym typeface="+mn-ea"/>
                </a:rPr>
                <a:t>预期成果</a:t>
              </a:r>
              <a:endParaRPr lang="zh-CN" altLang="en-US" sz="2400" b="1" dirty="0">
                <a:solidFill>
                  <a:schemeClr val="accent6"/>
                </a:solidFill>
                <a:sym typeface="+mn-ea"/>
              </a:endParaRPr>
            </a:p>
          </p:txBody>
        </p:sp>
        <p:sp>
          <p:nvSpPr>
            <p:cNvPr id="87"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a:solidFill>
                  <a:schemeClr val="tx1">
                    <a:alpha val="35000"/>
                  </a:schemeClr>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AE0ED">
            <a:alpha val="52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graphicFrame>
        <p:nvGraphicFramePr>
          <p:cNvPr id="27" name="表格 26"/>
          <p:cNvGraphicFramePr>
            <a:graphicFrameLocks noGrp="1"/>
          </p:cNvGraphicFramePr>
          <p:nvPr>
            <p:custDataLst>
              <p:tags r:id="rId2"/>
            </p:custDataLst>
          </p:nvPr>
        </p:nvGraphicFramePr>
        <p:xfrm>
          <a:off x="1779985" y="746363"/>
          <a:ext cx="8632190" cy="5365115"/>
        </p:xfrm>
        <a:graphic>
          <a:graphicData uri="http://schemas.openxmlformats.org/drawingml/2006/table">
            <a:tbl>
              <a:tblPr>
                <a:tableStyleId>{5C22544A-7EE6-4342-B048-85BDC9FD1C3A}</a:tableStyleId>
              </a:tblPr>
              <a:tblGrid>
                <a:gridCol w="1374140"/>
                <a:gridCol w="5476875"/>
                <a:gridCol w="1781175"/>
              </a:tblGrid>
              <a:tr h="575310">
                <a:tc>
                  <a:txBody>
                    <a:bodyPr/>
                    <a:lstStyle/>
                    <a:p>
                      <a:pPr marL="0" marR="0" algn="ctr">
                        <a:spcBef>
                          <a:spcPts val="0"/>
                        </a:spcBef>
                        <a:spcAft>
                          <a:spcPts val="0"/>
                        </a:spcAft>
                      </a:pPr>
                      <a:r>
                        <a:rPr lang="zh-CN" altLang="en-US" sz="1800" b="1" kern="100" dirty="0">
                          <a:solidFill>
                            <a:schemeClr val="bg1"/>
                          </a:solidFill>
                          <a:effectLst/>
                          <a:latin typeface="Times New Roman" panose="02020603050405020304" pitchFamily="18" charset="0"/>
                          <a:ea typeface="宋体" pitchFamily="2" charset="-122"/>
                        </a:rPr>
                        <a:t>模块</a:t>
                      </a:r>
                      <a:endParaRPr lang="zh-CN" altLang="en-US" sz="1800" b="1" kern="100" dirty="0">
                        <a:solidFill>
                          <a:schemeClr val="bg1"/>
                        </a:solidFill>
                        <a:effectLst/>
                        <a:latin typeface="Times New Roman" panose="02020603050405020304" pitchFamily="18" charset="0"/>
                        <a:ea typeface="宋体" pitchFamily="2" charset="-122"/>
                      </a:endParaRPr>
                    </a:p>
                  </a:txBody>
                  <a:tcPr marL="37874" marR="37874" marT="25250" marB="252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marL="0" marR="0" algn="ctr">
                        <a:spcBef>
                          <a:spcPts val="0"/>
                        </a:spcBef>
                        <a:spcAft>
                          <a:spcPts val="0"/>
                        </a:spcAft>
                      </a:pPr>
                      <a:r>
                        <a:rPr lang="zh-CN" altLang="en-US" sz="1800" b="1" kern="100" dirty="0">
                          <a:solidFill>
                            <a:schemeClr val="bg1"/>
                          </a:solidFill>
                          <a:effectLst/>
                          <a:latin typeface="Times New Roman" panose="02020603050405020304" pitchFamily="18" charset="0"/>
                          <a:ea typeface="宋体" pitchFamily="2" charset="-122"/>
                        </a:rPr>
                        <a:t>目前进度</a:t>
                      </a:r>
                      <a:endParaRPr lang="zh-CN" altLang="en-US" sz="1800" b="1" kern="100" dirty="0">
                        <a:solidFill>
                          <a:schemeClr val="bg1"/>
                        </a:solidFill>
                        <a:effectLst/>
                        <a:latin typeface="Times New Roman" panose="02020603050405020304" pitchFamily="18" charset="0"/>
                        <a:ea typeface="宋体" pitchFamily="2" charset="-122"/>
                      </a:endParaRPr>
                    </a:p>
                  </a:txBody>
                  <a:tcPr marL="37874" marR="37874" marT="25250" marB="252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marL="0" marR="0" algn="ctr">
                        <a:spcBef>
                          <a:spcPts val="0"/>
                        </a:spcBef>
                        <a:spcAft>
                          <a:spcPts val="0"/>
                        </a:spcAft>
                      </a:pPr>
                      <a:r>
                        <a:rPr lang="zh-CN" altLang="en-US" sz="1800" b="1" kern="100" dirty="0">
                          <a:solidFill>
                            <a:schemeClr val="bg1"/>
                          </a:solidFill>
                          <a:effectLst/>
                          <a:latin typeface="Times New Roman" panose="02020603050405020304" pitchFamily="18" charset="0"/>
                          <a:ea typeface="宋体" pitchFamily="2" charset="-122"/>
                        </a:rPr>
                        <a:t>负责人</a:t>
                      </a:r>
                      <a:endParaRPr lang="zh-CN" altLang="en-US" sz="1800" b="1" kern="100" dirty="0">
                        <a:solidFill>
                          <a:schemeClr val="bg1"/>
                        </a:solidFill>
                        <a:effectLst/>
                        <a:latin typeface="Times New Roman" panose="02020603050405020304" pitchFamily="18" charset="0"/>
                        <a:ea typeface="宋体" pitchFamily="2" charset="-122"/>
                      </a:endParaRPr>
                    </a:p>
                  </a:txBody>
                  <a:tcPr marL="37874" marR="37874" marT="25250" marB="252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r h="869950">
                <a:tc>
                  <a:txBody>
                    <a:bodyPr/>
                    <a:lstStyle/>
                    <a:p>
                      <a:pPr marL="0" marR="0" algn="l">
                        <a:spcBef>
                          <a:spcPts val="0"/>
                        </a:spcBef>
                        <a:spcAft>
                          <a:spcPts val="0"/>
                        </a:spcAft>
                      </a:pPr>
                      <a:r>
                        <a:rPr lang="zh-CN" altLang="en-US" sz="1600" b="1" kern="100" dirty="0">
                          <a:solidFill>
                            <a:srgbClr val="1E2C67"/>
                          </a:solidFill>
                          <a:effectLst/>
                        </a:rPr>
                        <a:t>代码审查模块</a:t>
                      </a:r>
                      <a:endParaRPr lang="zh-CN" altLang="en-US" sz="1600" b="1" kern="100" dirty="0">
                        <a:solidFill>
                          <a:srgbClr val="1E2C67"/>
                        </a:solidFill>
                        <a:effectLst/>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50000"/>
                        </a:lnSpc>
                        <a:spcBef>
                          <a:spcPts val="0"/>
                        </a:spcBef>
                        <a:spcAft>
                          <a:spcPts val="0"/>
                        </a:spcAft>
                      </a:pPr>
                      <a:r>
                        <a:rPr lang="zh-CN" altLang="en-US" sz="1400" b="0" dirty="0">
                          <a:solidFill>
                            <a:schemeClr val="accent5">
                              <a:lumMod val="50000"/>
                            </a:schemeClr>
                          </a:solidFill>
                          <a:cs typeface="+mn-ea"/>
                        </a:rPr>
                        <a:t>通过需求分析完成该模块的内容设计，开始实际实现阶段，完成了部分功能</a:t>
                      </a:r>
                      <a:endParaRPr lang="zh-CN" altLang="en-US" sz="1400" b="0" dirty="0">
                        <a:solidFill>
                          <a:schemeClr val="accent5">
                            <a:lumMod val="50000"/>
                          </a:schemeClr>
                        </a:solidFill>
                        <a:cs typeface="+mn-ea"/>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pPr>
                      <a:r>
                        <a:rPr lang="zh-CN" altLang="en-US" sz="2000" b="1" dirty="0">
                          <a:solidFill>
                            <a:schemeClr val="accent5">
                              <a:lumMod val="50000"/>
                            </a:schemeClr>
                          </a:solidFill>
                          <a:cs typeface="+mn-ea"/>
                        </a:rPr>
                        <a:t>徐昕</a:t>
                      </a:r>
                      <a:endParaRPr lang="zh-CN" altLang="en-US" sz="2000" b="1" dirty="0">
                        <a:solidFill>
                          <a:schemeClr val="accent5">
                            <a:lumMod val="50000"/>
                          </a:schemeClr>
                        </a:solidFill>
                        <a:cs typeface="+mn-ea"/>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86995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kern="100" noProof="0" dirty="0">
                          <a:ln>
                            <a:noFill/>
                          </a:ln>
                          <a:solidFill>
                            <a:srgbClr val="1E2C67"/>
                          </a:solidFill>
                          <a:effectLst/>
                          <a:uLnTx/>
                          <a:uFillTx/>
                          <a:latin typeface="Arial" panose="020B0604020202020204"/>
                          <a:ea typeface="微软雅黑" panose="020B0503020204020204" charset="-122"/>
                          <a:cs typeface="+mn-cs"/>
                        </a:rPr>
                        <a:t>代码质量评估模块</a:t>
                      </a:r>
                      <a:endParaRPr kumimoji="0" lang="zh-CN" altLang="en-US"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b="0" dirty="0">
                          <a:solidFill>
                            <a:schemeClr val="accent5">
                              <a:lumMod val="50000"/>
                            </a:schemeClr>
                          </a:solidFill>
                          <a:cs typeface="+mn-ea"/>
                        </a:rPr>
                        <a:t>已实现该模块部分功能，将继续根据课业时间完成该模块的完整实现</a:t>
                      </a:r>
                      <a:endParaRPr lang="zh-CN" altLang="en-US" sz="1400" b="0" dirty="0">
                        <a:solidFill>
                          <a:schemeClr val="accent5">
                            <a:lumMod val="50000"/>
                          </a:schemeClr>
                        </a:solidFill>
                        <a:cs typeface="+mn-ea"/>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b="1" dirty="0">
                          <a:solidFill>
                            <a:schemeClr val="accent5">
                              <a:lumMod val="50000"/>
                            </a:schemeClr>
                          </a:solidFill>
                          <a:cs typeface="+mn-ea"/>
                          <a:sym typeface="+mn-lt"/>
                        </a:rPr>
                        <a:t>孙蕗</a:t>
                      </a:r>
                      <a:endParaRPr kumimoji="0" lang="zh-CN" altLang="en-US" sz="2000" b="1" i="0" u="none" strike="noStrike" kern="100" cap="none" spc="0" normalizeH="0" baseline="0" noProof="0" dirty="0">
                        <a:ln>
                          <a:noFill/>
                        </a:ln>
                        <a:solidFill>
                          <a:schemeClr val="accent5">
                            <a:lumMod val="50000"/>
                          </a:schemeClr>
                        </a:solidFill>
                        <a:effectLst/>
                        <a:uLnTx/>
                        <a:uFillTx/>
                        <a:latin typeface="微软雅黑" panose="020B0503020204020204" charset="-122"/>
                        <a:ea typeface="微软雅黑" panose="020B0503020204020204" charset="-122"/>
                        <a:cs typeface="+mn-ea"/>
                        <a:sym typeface="+mn-lt"/>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8705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kern="100" noProof="0" dirty="0">
                          <a:ln>
                            <a:noFill/>
                          </a:ln>
                          <a:solidFill>
                            <a:srgbClr val="1E2C67"/>
                          </a:solidFill>
                          <a:effectLst/>
                          <a:uLnTx/>
                          <a:uFillTx/>
                          <a:latin typeface="Arial" panose="020B0604020202020204"/>
                          <a:ea typeface="微软雅黑" panose="020B0503020204020204" charset="-122"/>
                          <a:cs typeface="+mn-cs"/>
                        </a:rPr>
                        <a:t>故障预测模块</a:t>
                      </a:r>
                      <a:endParaRPr kumimoji="0" lang="zh-CN" altLang="en-US"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b="0" dirty="0">
                          <a:solidFill>
                            <a:schemeClr val="accent5">
                              <a:lumMod val="50000"/>
                            </a:schemeClr>
                          </a:solidFill>
                          <a:cs typeface="+mn-ea"/>
                        </a:rPr>
                        <a:t>已实现该模块全部功能，通过读取数据集来模拟一个时间序列上的采样，且为了与前端对接，已经实现统一的API接口</a:t>
                      </a:r>
                      <a:endParaRPr lang="zh-CN" altLang="en-US" sz="1400" b="0" dirty="0">
                        <a:solidFill>
                          <a:schemeClr val="accent5">
                            <a:lumMod val="50000"/>
                          </a:schemeClr>
                        </a:solidFill>
                        <a:cs typeface="+mn-ea"/>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b="1" dirty="0">
                          <a:solidFill>
                            <a:schemeClr val="accent5">
                              <a:lumMod val="50000"/>
                            </a:schemeClr>
                          </a:solidFill>
                          <a:cs typeface="+mn-ea"/>
                          <a:sym typeface="+mn-lt"/>
                        </a:rPr>
                        <a:t>魏靖轩</a:t>
                      </a:r>
                      <a:endParaRPr kumimoji="0" lang="zh-CN" altLang="en-US" sz="2000" b="1" i="0" u="none" strike="noStrike" kern="100" cap="none" spc="0" normalizeH="0" baseline="0" noProof="0" dirty="0">
                        <a:ln>
                          <a:noFill/>
                        </a:ln>
                        <a:solidFill>
                          <a:schemeClr val="accent5">
                            <a:lumMod val="50000"/>
                          </a:schemeClr>
                        </a:solidFill>
                        <a:effectLst/>
                        <a:uLnTx/>
                        <a:uFillTx/>
                        <a:latin typeface="微软雅黑" panose="020B0503020204020204" charset="-122"/>
                        <a:ea typeface="微软雅黑" panose="020B0503020204020204" charset="-122"/>
                        <a:cs typeface="+mn-ea"/>
                        <a:sym typeface="+mn-lt"/>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86233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kern="100" noProof="0" dirty="0">
                          <a:ln>
                            <a:noFill/>
                          </a:ln>
                          <a:solidFill>
                            <a:srgbClr val="1E2C67"/>
                          </a:solidFill>
                          <a:effectLst/>
                          <a:uLnTx/>
                          <a:uFillTx/>
                          <a:latin typeface="Arial" panose="020B0604020202020204"/>
                          <a:ea typeface="微软雅黑" panose="020B0503020204020204" charset="-122"/>
                          <a:cs typeface="+mn-cs"/>
                        </a:rPr>
                        <a:t>故障检测模块</a:t>
                      </a:r>
                      <a:endParaRPr kumimoji="0" lang="zh-CN" altLang="en-US"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50000"/>
                        </a:lnSpc>
                        <a:spcBef>
                          <a:spcPts val="0"/>
                        </a:spcBef>
                        <a:spcAft>
                          <a:spcPts val="0"/>
                        </a:spcAft>
                      </a:pPr>
                      <a:r>
                        <a:rPr lang="zh-CN" altLang="en-US" sz="1400" b="0" dirty="0">
                          <a:solidFill>
                            <a:schemeClr val="accent5">
                              <a:lumMod val="50000"/>
                            </a:schemeClr>
                          </a:solidFill>
                          <a:cs typeface="+mn-ea"/>
                        </a:rPr>
                        <a:t>已完成分布式通信功能，后续实现服务配置化，完善配置文档，达成系统的易用性目标、对通信日志进程 API 抽象处理、数据清洗。</a:t>
                      </a:r>
                      <a:endParaRPr lang="zh-CN" altLang="en-US" sz="1400" b="0" dirty="0">
                        <a:solidFill>
                          <a:schemeClr val="accent5">
                            <a:lumMod val="50000"/>
                          </a:schemeClr>
                        </a:solidFill>
                        <a:cs typeface="+mn-ea"/>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pPr>
                      <a:r>
                        <a:rPr lang="zh-CN" altLang="en-US" sz="2000" b="1" dirty="0">
                          <a:solidFill>
                            <a:schemeClr val="accent5">
                              <a:lumMod val="50000"/>
                            </a:schemeClr>
                          </a:solidFill>
                          <a:cs typeface="+mn-ea"/>
                          <a:sym typeface="+mn-lt"/>
                        </a:rPr>
                        <a:t>谢志颖</a:t>
                      </a:r>
                      <a:endParaRPr lang="zh-CN" altLang="en-US" sz="2000" b="1" kern="100" dirty="0">
                        <a:solidFill>
                          <a:schemeClr val="accent5">
                            <a:lumMod val="50000"/>
                          </a:schemeClr>
                        </a:solidFill>
                        <a:effectLst/>
                        <a:latin typeface="Times New Roman" panose="02020603050405020304" pitchFamily="18" charset="0"/>
                        <a:ea typeface="宋体" pitchFamily="2" charset="-122"/>
                        <a:cs typeface="+mn-ea"/>
                        <a:sym typeface="+mn-lt"/>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86296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kern="100" noProof="0" dirty="0">
                          <a:ln>
                            <a:noFill/>
                          </a:ln>
                          <a:solidFill>
                            <a:srgbClr val="1E2C67"/>
                          </a:solidFill>
                          <a:effectLst/>
                          <a:uLnTx/>
                          <a:uFillTx/>
                          <a:latin typeface="Arial" panose="020B0604020202020204"/>
                          <a:ea typeface="微软雅黑" panose="020B0503020204020204" charset="-122"/>
                          <a:cs typeface="+mn-cs"/>
                        </a:rPr>
                        <a:t>前端</a:t>
                      </a:r>
                      <a:endParaRPr kumimoji="0" lang="zh-CN" altLang="en-US"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50000"/>
                        </a:lnSpc>
                        <a:spcBef>
                          <a:spcPts val="0"/>
                        </a:spcBef>
                        <a:spcAft>
                          <a:spcPts val="0"/>
                        </a:spcAft>
                      </a:pPr>
                      <a:r>
                        <a:rPr lang="zh-CN" altLang="en-US" sz="1400" b="0" dirty="0">
                          <a:solidFill>
                            <a:schemeClr val="accent5">
                              <a:lumMod val="50000"/>
                            </a:schemeClr>
                          </a:solidFill>
                          <a:cs typeface="+mn-ea"/>
                        </a:rPr>
                        <a:t>已实现UI-demo设计，以及代码框架的实现，具体功能实现和数据可视化还需要继续完善</a:t>
                      </a:r>
                      <a:endParaRPr lang="zh-CN" altLang="en-US" sz="1400" b="0" dirty="0">
                        <a:solidFill>
                          <a:schemeClr val="accent5">
                            <a:lumMod val="50000"/>
                          </a:schemeClr>
                        </a:solidFill>
                        <a:cs typeface="+mn-ea"/>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pPr>
                      <a:r>
                        <a:rPr lang="zh-CN" altLang="en-US" sz="2000" b="1" dirty="0">
                          <a:solidFill>
                            <a:schemeClr val="accent5">
                              <a:lumMod val="50000"/>
                            </a:schemeClr>
                          </a:solidFill>
                          <a:cs typeface="+mn-ea"/>
                          <a:sym typeface="+mn-lt"/>
                        </a:rPr>
                        <a:t>蔡鸿博</a:t>
                      </a:r>
                      <a:endParaRPr lang="zh-CN" altLang="en-US" sz="2000" b="1" kern="100" dirty="0">
                        <a:solidFill>
                          <a:schemeClr val="accent5">
                            <a:lumMod val="50000"/>
                          </a:schemeClr>
                        </a:solidFill>
                        <a:effectLst/>
                        <a:latin typeface="Times New Roman" panose="02020603050405020304" pitchFamily="18" charset="0"/>
                        <a:ea typeface="宋体" pitchFamily="2" charset="-122"/>
                        <a:cs typeface="+mn-ea"/>
                        <a:sym typeface="+mn-lt"/>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454025">
                <a:tc gridSpan="3">
                  <a:txBody>
                    <a:bodyPr/>
                    <a:lstStyle/>
                    <a:p>
                      <a:pPr marL="0" marR="0" algn="ctr" defTabSz="914400">
                        <a:spcBef>
                          <a:spcPts val="0"/>
                        </a:spcBef>
                        <a:spcAft>
                          <a:spcPts val="0"/>
                        </a:spcAft>
                        <a:buClrTx/>
                        <a:buSzTx/>
                        <a:buFontTx/>
                        <a:defRPr/>
                      </a:pPr>
                      <a:r>
                        <a:rPr lang="zh-CN" altLang="en-US" sz="1600" b="1" kern="100" noProof="0" dirty="0">
                          <a:ln>
                            <a:noFill/>
                          </a:ln>
                          <a:solidFill>
                            <a:srgbClr val="1E2C67"/>
                          </a:solidFill>
                          <a:effectLst/>
                          <a:uLnTx/>
                          <a:uFillTx/>
                          <a:latin typeface="Arial" panose="020B0604020202020204"/>
                          <a:ea typeface="微软雅黑" panose="020B0503020204020204" charset="-122"/>
                        </a:rPr>
                        <a:t>预计完成时间：</a:t>
                      </a:r>
                      <a:r>
                        <a:rPr lang="en-US" altLang="zh-CN" sz="1600" b="1" kern="100" noProof="0" dirty="0">
                          <a:ln>
                            <a:noFill/>
                          </a:ln>
                          <a:solidFill>
                            <a:srgbClr val="1E2C67"/>
                          </a:solidFill>
                          <a:effectLst/>
                          <a:uLnTx/>
                          <a:uFillTx/>
                          <a:latin typeface="Arial" panose="020B0604020202020204"/>
                          <a:ea typeface="微软雅黑" panose="020B0503020204020204" charset="-122"/>
                        </a:rPr>
                        <a:t>6</a:t>
                      </a:r>
                      <a:r>
                        <a:rPr lang="zh-CN" altLang="en-US" sz="1600" b="1" kern="100" noProof="0" dirty="0">
                          <a:ln>
                            <a:noFill/>
                          </a:ln>
                          <a:solidFill>
                            <a:srgbClr val="1E2C67"/>
                          </a:solidFill>
                          <a:effectLst/>
                          <a:uLnTx/>
                          <a:uFillTx/>
                          <a:latin typeface="Arial" panose="020B0604020202020204"/>
                          <a:ea typeface="微软雅黑" panose="020B0503020204020204" charset="-122"/>
                        </a:rPr>
                        <a:t>月下旬</a:t>
                      </a:r>
                      <a:endParaRPr lang="en-US" altLang="zh-CN" sz="1600" b="1" kern="100" noProof="0" dirty="0">
                        <a:ln>
                          <a:noFill/>
                        </a:ln>
                        <a:solidFill>
                          <a:srgbClr val="1E2C67"/>
                        </a:solidFill>
                        <a:effectLst/>
                        <a:uLnTx/>
                        <a:uFillTx/>
                        <a:latin typeface="Arial" panose="020B0604020202020204"/>
                        <a:ea typeface="微软雅黑" panose="020B0503020204020204" charset="-122"/>
                      </a:endParaRPr>
                    </a:p>
                  </a:txBody>
                  <a:tcPr marL="37874"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hMerge="1">
                  <a:tcPr/>
                </a:tc>
                <a:tc hMerge="1">
                  <a:tcPr marL="37874"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AE0ED">
            <a:alpha val="53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grpSp>
        <p:nvGrpSpPr>
          <p:cNvPr id="8" name="组合 7"/>
          <p:cNvGrpSpPr/>
          <p:nvPr/>
        </p:nvGrpSpPr>
        <p:grpSpPr>
          <a:xfrm>
            <a:off x="2172355" y="1063647"/>
            <a:ext cx="7847420" cy="1141488"/>
            <a:chOff x="3584910" y="1423631"/>
            <a:chExt cx="7847420" cy="1141488"/>
          </a:xfrm>
        </p:grpSpPr>
        <p:sp>
          <p:nvSpPr>
            <p:cNvPr id="4" name="矩形 3"/>
            <p:cNvSpPr/>
            <p:nvPr/>
          </p:nvSpPr>
          <p:spPr>
            <a:xfrm>
              <a:off x="5222030" y="1423631"/>
              <a:ext cx="6210300" cy="1141423"/>
            </a:xfrm>
            <a:prstGeom prst="rect">
              <a:avLst/>
            </a:prstGeom>
          </p:spPr>
          <p:txBody>
            <a:bodyPr wrap="square">
              <a:noAutofit/>
            </a:bodyPr>
            <a:lstStyle/>
            <a:p>
              <a:pPr>
                <a:lnSpc>
                  <a:spcPct val="130000"/>
                </a:lnSpc>
              </a:pPr>
              <a:endParaRPr lang="zh-CN" altLang="en-US" sz="1600" dirty="0">
                <a:solidFill>
                  <a:schemeClr val="accent5">
                    <a:lumMod val="50000"/>
                  </a:schemeClr>
                </a:solidFill>
                <a:cs typeface="+mn-ea"/>
                <a:sym typeface="+mn-lt"/>
              </a:endParaRPr>
            </a:p>
            <a:p>
              <a:pPr>
                <a:lnSpc>
                  <a:spcPct val="130000"/>
                </a:lnSpc>
              </a:pPr>
              <a:r>
                <a:rPr lang="zh-CN" altLang="en-US" sz="1600" dirty="0">
                  <a:solidFill>
                    <a:schemeClr val="accent5">
                      <a:lumMod val="50000"/>
                    </a:schemeClr>
                  </a:solidFill>
                  <a:cs typeface="+mn-ea"/>
                  <a:sym typeface="+mn-lt"/>
                </a:rPr>
                <a:t>主要使用</a:t>
              </a:r>
              <a:r>
                <a:rPr lang="en-US" altLang="zh-CN" sz="1600" dirty="0">
                  <a:solidFill>
                    <a:schemeClr val="accent5">
                      <a:lumMod val="50000"/>
                    </a:schemeClr>
                  </a:solidFill>
                  <a:cs typeface="+mn-ea"/>
                  <a:sym typeface="+mn-lt"/>
                </a:rPr>
                <a:t>python</a:t>
              </a:r>
              <a:r>
                <a:rPr lang="zh-CN" altLang="en-US" sz="1600" dirty="0">
                  <a:solidFill>
                    <a:schemeClr val="accent5">
                      <a:lumMod val="50000"/>
                    </a:schemeClr>
                  </a:solidFill>
                  <a:cs typeface="+mn-ea"/>
                  <a:sym typeface="+mn-lt"/>
                </a:rPr>
                <a:t>语言进行前后端的开发。</a:t>
              </a:r>
              <a:endParaRPr sz="1600" dirty="0">
                <a:solidFill>
                  <a:schemeClr val="accent5">
                    <a:lumMod val="50000"/>
                  </a:schemeClr>
                </a:solidFill>
                <a:cs typeface="+mn-ea"/>
                <a:sym typeface="+mn-lt"/>
              </a:endParaRPr>
            </a:p>
          </p:txBody>
        </p:sp>
        <p:grpSp>
          <p:nvGrpSpPr>
            <p:cNvPr id="7" name="组合 6"/>
            <p:cNvGrpSpPr/>
            <p:nvPr/>
          </p:nvGrpSpPr>
          <p:grpSpPr>
            <a:xfrm>
              <a:off x="3584910" y="1423761"/>
              <a:ext cx="1323976" cy="1141358"/>
              <a:chOff x="3584910" y="1423761"/>
              <a:chExt cx="1323976" cy="1141358"/>
            </a:xfrm>
          </p:grpSpPr>
          <p:sp>
            <p:nvSpPr>
              <p:cNvPr id="9" name="六边形 8"/>
              <p:cNvSpPr/>
              <p:nvPr/>
            </p:nvSpPr>
            <p:spPr>
              <a:xfrm>
                <a:off x="3584910" y="1423761"/>
                <a:ext cx="1323976" cy="1141358"/>
              </a:xfrm>
              <a:prstGeom prst="hexagon">
                <a:avLst/>
              </a:prstGeom>
              <a:solidFill>
                <a:schemeClr val="accent1">
                  <a:lumMod val="75000"/>
                </a:schemeClr>
              </a:solidFill>
              <a:ln>
                <a:noFill/>
              </a:ln>
              <a:effectLst>
                <a:outerShdw blurRad="165100"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矩形 9"/>
              <p:cNvSpPr/>
              <p:nvPr/>
            </p:nvSpPr>
            <p:spPr>
              <a:xfrm>
                <a:off x="3898084" y="1654593"/>
                <a:ext cx="791802" cy="706755"/>
              </a:xfrm>
              <a:prstGeom prst="rect">
                <a:avLst/>
              </a:prstGeom>
            </p:spPr>
            <p:txBody>
              <a:bodyPr wrap="none">
                <a:spAutoFit/>
              </a:bodyPr>
              <a:lstStyle/>
              <a:p>
                <a:r>
                  <a:rPr lang="zh-CN" altLang="en-US" sz="2000" b="1" dirty="0">
                    <a:solidFill>
                      <a:schemeClr val="bg1"/>
                    </a:solidFill>
                  </a:rPr>
                  <a:t>编程</a:t>
                </a:r>
                <a:endParaRPr lang="zh-CN" altLang="en-US" sz="2000" b="1" dirty="0">
                  <a:solidFill>
                    <a:schemeClr val="bg1"/>
                  </a:solidFill>
                </a:endParaRPr>
              </a:p>
              <a:p>
                <a:r>
                  <a:rPr lang="zh-CN" altLang="en-US" sz="2000" b="1" dirty="0">
                    <a:solidFill>
                      <a:schemeClr val="bg1"/>
                    </a:solidFill>
                  </a:rPr>
                  <a:t>语言</a:t>
                </a:r>
                <a:endParaRPr lang="zh-CN" altLang="en-US" sz="2000" b="1" dirty="0">
                  <a:solidFill>
                    <a:schemeClr val="bg1"/>
                  </a:solidFill>
                </a:endParaRPr>
              </a:p>
            </p:txBody>
          </p:sp>
        </p:grpSp>
      </p:grpSp>
      <p:grpSp>
        <p:nvGrpSpPr>
          <p:cNvPr id="11" name="组合 10"/>
          <p:cNvGrpSpPr/>
          <p:nvPr/>
        </p:nvGrpSpPr>
        <p:grpSpPr>
          <a:xfrm>
            <a:off x="2172355" y="2817848"/>
            <a:ext cx="7847419" cy="1141358"/>
            <a:chOff x="3584910" y="1423761"/>
            <a:chExt cx="7847419" cy="1141358"/>
          </a:xfrm>
        </p:grpSpPr>
        <p:sp>
          <p:nvSpPr>
            <p:cNvPr id="14" name="矩形 13"/>
            <p:cNvSpPr/>
            <p:nvPr/>
          </p:nvSpPr>
          <p:spPr>
            <a:xfrm>
              <a:off x="5222029" y="1669470"/>
              <a:ext cx="6210300" cy="730885"/>
            </a:xfrm>
            <a:prstGeom prst="rect">
              <a:avLst/>
            </a:prstGeom>
          </p:spPr>
          <p:txBody>
            <a:bodyPr wrap="square">
              <a:spAutoFit/>
            </a:bodyPr>
            <a:lstStyle/>
            <a:p>
              <a:pPr>
                <a:lnSpc>
                  <a:spcPct val="130000"/>
                </a:lnSpc>
              </a:pPr>
              <a:r>
                <a:rPr lang="zh-CN" altLang="en-US" sz="1600" dirty="0">
                  <a:solidFill>
                    <a:schemeClr val="accent5">
                      <a:lumMod val="50000"/>
                    </a:schemeClr>
                  </a:solidFill>
                  <a:cs typeface="+mn-ea"/>
                  <a:sym typeface="+mn-lt"/>
                </a:rPr>
                <a:t>拟使用</a:t>
              </a:r>
              <a:r>
                <a:rPr lang="en-US" altLang="zh-CN" sz="1600" dirty="0">
                  <a:solidFill>
                    <a:schemeClr val="accent5">
                      <a:lumMod val="50000"/>
                    </a:schemeClr>
                  </a:solidFill>
                  <a:cs typeface="+mn-ea"/>
                  <a:sym typeface="+mn-lt"/>
                </a:rPr>
                <a:t>flask</a:t>
              </a:r>
              <a:r>
                <a:rPr lang="zh-CN" altLang="en-US" sz="1600" dirty="0">
                  <a:solidFill>
                    <a:schemeClr val="accent5">
                      <a:lumMod val="50000"/>
                    </a:schemeClr>
                  </a:solidFill>
                  <a:cs typeface="+mn-ea"/>
                  <a:sym typeface="+mn-lt"/>
                </a:rPr>
                <a:t>框架进行开发，使用</a:t>
              </a:r>
              <a:r>
                <a:rPr lang="en-US" altLang="zh-CN" sz="1600" dirty="0">
                  <a:solidFill>
                    <a:schemeClr val="accent5">
                      <a:lumMod val="50000"/>
                    </a:schemeClr>
                  </a:solidFill>
                  <a:cs typeface="+mn-ea"/>
                  <a:sym typeface="+mn-lt"/>
                </a:rPr>
                <a:t>html</a:t>
              </a:r>
              <a:r>
                <a:rPr lang="zh-CN" altLang="en-US" sz="1600" dirty="0">
                  <a:solidFill>
                    <a:schemeClr val="accent5">
                      <a:lumMod val="50000"/>
                    </a:schemeClr>
                  </a:solidFill>
                  <a:cs typeface="+mn-ea"/>
                  <a:sym typeface="+mn-lt"/>
                </a:rPr>
                <a:t>+</a:t>
              </a:r>
              <a:r>
                <a:rPr lang="en-US" altLang="zh-CN" sz="1600" dirty="0">
                  <a:solidFill>
                    <a:schemeClr val="accent5">
                      <a:lumMod val="50000"/>
                    </a:schemeClr>
                  </a:solidFill>
                  <a:cs typeface="+mn-ea"/>
                  <a:sym typeface="+mn-lt"/>
                </a:rPr>
                <a:t>css</a:t>
              </a:r>
              <a:r>
                <a:rPr lang="zh-CN" altLang="en-US" sz="1600" dirty="0">
                  <a:solidFill>
                    <a:schemeClr val="accent5">
                      <a:lumMod val="50000"/>
                    </a:schemeClr>
                  </a:solidFill>
                  <a:cs typeface="+mn-ea"/>
                  <a:sym typeface="+mn-lt"/>
                </a:rPr>
                <a:t>+</a:t>
              </a:r>
              <a:r>
                <a:rPr lang="en-US" altLang="zh-CN" sz="1600" dirty="0">
                  <a:solidFill>
                    <a:schemeClr val="accent5">
                      <a:lumMod val="50000"/>
                    </a:schemeClr>
                  </a:solidFill>
                  <a:cs typeface="+mn-ea"/>
                  <a:sym typeface="+mn-lt"/>
                </a:rPr>
                <a:t>javascript</a:t>
              </a:r>
              <a:r>
                <a:rPr lang="zh-CN" altLang="en-US" sz="1600" dirty="0">
                  <a:solidFill>
                    <a:schemeClr val="accent5">
                      <a:lumMod val="50000"/>
                    </a:schemeClr>
                  </a:solidFill>
                  <a:cs typeface="+mn-ea"/>
                  <a:sym typeface="+mn-lt"/>
                </a:rPr>
                <a:t>进行网页设计，</a:t>
              </a:r>
              <a:endParaRPr lang="zh-CN" altLang="en-US" sz="1600" dirty="0">
                <a:solidFill>
                  <a:schemeClr val="accent5">
                    <a:lumMod val="50000"/>
                  </a:schemeClr>
                </a:solidFill>
                <a:cs typeface="+mn-ea"/>
                <a:sym typeface="+mn-lt"/>
              </a:endParaRPr>
            </a:p>
            <a:p>
              <a:pPr>
                <a:lnSpc>
                  <a:spcPct val="130000"/>
                </a:lnSpc>
              </a:pPr>
              <a:r>
                <a:rPr lang="zh-CN" altLang="en-US" sz="1600" dirty="0">
                  <a:solidFill>
                    <a:schemeClr val="accent5">
                      <a:lumMod val="50000"/>
                    </a:schemeClr>
                  </a:solidFill>
                  <a:cs typeface="+mn-ea"/>
                  <a:sym typeface="+mn-lt"/>
                </a:rPr>
                <a:t>使用 </a:t>
              </a:r>
              <a:r>
                <a:rPr lang="en-US" altLang="zh-CN" sz="1600" dirty="0">
                  <a:solidFill>
                    <a:schemeClr val="accent5">
                      <a:lumMod val="50000"/>
                    </a:schemeClr>
                  </a:solidFill>
                  <a:cs typeface="+mn-ea"/>
                  <a:sym typeface="+mn-lt"/>
                </a:rPr>
                <a:t>kafka </a:t>
              </a:r>
              <a:r>
                <a:rPr lang="zh-CN" altLang="en-US" sz="1600" dirty="0">
                  <a:solidFill>
                    <a:schemeClr val="accent5">
                      <a:lumMod val="50000"/>
                    </a:schemeClr>
                  </a:solidFill>
                  <a:cs typeface="+mn-ea"/>
                  <a:sym typeface="+mn-lt"/>
                </a:rPr>
                <a:t>进行日志信息的消费。</a:t>
              </a:r>
              <a:r>
                <a:rPr lang="en-US" altLang="zh-CN" sz="1600" dirty="0">
                  <a:solidFill>
                    <a:schemeClr val="accent5">
                      <a:lumMod val="50000"/>
                    </a:schemeClr>
                  </a:solidFill>
                  <a:cs typeface="+mn-ea"/>
                  <a:sym typeface="+mn-lt"/>
                </a:rPr>
                <a:t> </a:t>
              </a:r>
              <a:endParaRPr sz="1600" dirty="0">
                <a:solidFill>
                  <a:schemeClr val="accent5">
                    <a:lumMod val="50000"/>
                  </a:schemeClr>
                </a:solidFill>
                <a:cs typeface="+mn-ea"/>
                <a:sym typeface="+mn-lt"/>
              </a:endParaRPr>
            </a:p>
          </p:txBody>
        </p:sp>
        <p:grpSp>
          <p:nvGrpSpPr>
            <p:cNvPr id="13" name="组合 12"/>
            <p:cNvGrpSpPr/>
            <p:nvPr/>
          </p:nvGrpSpPr>
          <p:grpSpPr>
            <a:xfrm>
              <a:off x="3584910" y="1423761"/>
              <a:ext cx="1323976" cy="1141358"/>
              <a:chOff x="3584910" y="1423761"/>
              <a:chExt cx="1323976" cy="1141358"/>
            </a:xfrm>
          </p:grpSpPr>
          <p:sp>
            <p:nvSpPr>
              <p:cNvPr id="16" name="六边形 15"/>
              <p:cNvSpPr/>
              <p:nvPr/>
            </p:nvSpPr>
            <p:spPr>
              <a:xfrm>
                <a:off x="3584910" y="1423761"/>
                <a:ext cx="1323976" cy="1141358"/>
              </a:xfrm>
              <a:prstGeom prst="hexagon">
                <a:avLst/>
              </a:prstGeom>
              <a:solidFill>
                <a:schemeClr val="accent1">
                  <a:lumMod val="75000"/>
                </a:schemeClr>
              </a:solidFill>
              <a:ln>
                <a:noFill/>
              </a:ln>
              <a:effectLst>
                <a:outerShdw blurRad="165100"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矩形 16"/>
              <p:cNvSpPr/>
              <p:nvPr/>
            </p:nvSpPr>
            <p:spPr>
              <a:xfrm>
                <a:off x="3898084" y="1654593"/>
                <a:ext cx="692150" cy="706755"/>
              </a:xfrm>
              <a:prstGeom prst="rect">
                <a:avLst/>
              </a:prstGeom>
            </p:spPr>
            <p:txBody>
              <a:bodyPr wrap="none">
                <a:spAutoFit/>
              </a:bodyPr>
              <a:lstStyle/>
              <a:p>
                <a:r>
                  <a:rPr lang="zh-CN" altLang="en-US" sz="2000" b="1" dirty="0">
                    <a:solidFill>
                      <a:schemeClr val="bg1"/>
                    </a:solidFill>
                  </a:rPr>
                  <a:t>编程</a:t>
                </a:r>
                <a:endParaRPr lang="zh-CN" altLang="en-US" sz="2000" b="1" dirty="0">
                  <a:solidFill>
                    <a:schemeClr val="bg1"/>
                  </a:solidFill>
                </a:endParaRPr>
              </a:p>
              <a:p>
                <a:r>
                  <a:rPr lang="zh-CN" altLang="en-US" sz="2000" b="1" dirty="0">
                    <a:solidFill>
                      <a:schemeClr val="bg1"/>
                    </a:solidFill>
                  </a:rPr>
                  <a:t>框架</a:t>
                </a:r>
                <a:endParaRPr lang="zh-CN" altLang="en-US" sz="2000" b="1" dirty="0">
                  <a:solidFill>
                    <a:schemeClr val="bg1"/>
                  </a:solidFill>
                </a:endParaRPr>
              </a:p>
            </p:txBody>
          </p:sp>
        </p:grpSp>
      </p:grpSp>
      <p:grpSp>
        <p:nvGrpSpPr>
          <p:cNvPr id="18" name="组合 17"/>
          <p:cNvGrpSpPr/>
          <p:nvPr/>
        </p:nvGrpSpPr>
        <p:grpSpPr>
          <a:xfrm>
            <a:off x="2172355" y="4622719"/>
            <a:ext cx="7847419" cy="1141358"/>
            <a:chOff x="3584910" y="1423761"/>
            <a:chExt cx="7847419" cy="1141358"/>
          </a:xfrm>
        </p:grpSpPr>
        <p:grpSp>
          <p:nvGrpSpPr>
            <p:cNvPr id="19" name="组合 18"/>
            <p:cNvGrpSpPr/>
            <p:nvPr/>
          </p:nvGrpSpPr>
          <p:grpSpPr>
            <a:xfrm>
              <a:off x="5222029" y="1464111"/>
              <a:ext cx="6210300" cy="934576"/>
              <a:chOff x="5362544" y="1485316"/>
              <a:chExt cx="6210300" cy="934576"/>
            </a:xfrm>
          </p:grpSpPr>
          <p:sp>
            <p:nvSpPr>
              <p:cNvPr id="21" name="矩形 20"/>
              <p:cNvSpPr/>
              <p:nvPr/>
            </p:nvSpPr>
            <p:spPr>
              <a:xfrm>
                <a:off x="5362544" y="1689007"/>
                <a:ext cx="6210300" cy="730885"/>
              </a:xfrm>
              <a:prstGeom prst="rect">
                <a:avLst/>
              </a:prstGeom>
            </p:spPr>
            <p:txBody>
              <a:bodyPr wrap="square">
                <a:spAutoFit/>
              </a:bodyPr>
              <a:lstStyle/>
              <a:p>
                <a:pPr>
                  <a:lnSpc>
                    <a:spcPct val="130000"/>
                  </a:lnSpc>
                </a:pPr>
                <a:r>
                  <a:rPr lang="zh-CN" altLang="en-US" sz="1600" dirty="0">
                    <a:solidFill>
                      <a:schemeClr val="accent5">
                        <a:lumMod val="50000"/>
                      </a:schemeClr>
                    </a:solidFill>
                    <a:cs typeface="+mn-ea"/>
                    <a:sym typeface="+mn-lt"/>
                  </a:rPr>
                  <a:t>通过配置降低用户使用的成本，用户可参考文档完成配置后直接使用系统。</a:t>
                </a:r>
                <a:endParaRPr sz="1600" dirty="0">
                  <a:solidFill>
                    <a:schemeClr val="accent5">
                      <a:lumMod val="50000"/>
                    </a:schemeClr>
                  </a:solidFill>
                  <a:cs typeface="+mn-ea"/>
                  <a:sym typeface="+mn-lt"/>
                </a:endParaRPr>
              </a:p>
            </p:txBody>
          </p:sp>
          <p:sp>
            <p:nvSpPr>
              <p:cNvPr id="22" name="矩形 21"/>
              <p:cNvSpPr/>
              <p:nvPr/>
            </p:nvSpPr>
            <p:spPr>
              <a:xfrm>
                <a:off x="5362575" y="1485316"/>
                <a:ext cx="309880" cy="398780"/>
              </a:xfrm>
              <a:prstGeom prst="rect">
                <a:avLst/>
              </a:prstGeom>
            </p:spPr>
            <p:txBody>
              <a:bodyPr wrap="none">
                <a:spAutoFit/>
              </a:bodyPr>
              <a:lstStyle/>
              <a:p>
                <a:endParaRPr lang="zh-CN" altLang="en-US" sz="2000" b="1" dirty="0">
                  <a:solidFill>
                    <a:schemeClr val="accent5">
                      <a:lumMod val="50000"/>
                    </a:schemeClr>
                  </a:solidFill>
                  <a:cs typeface="+mn-ea"/>
                  <a:sym typeface="+mn-lt"/>
                </a:endParaRPr>
              </a:p>
            </p:txBody>
          </p:sp>
        </p:grpSp>
        <p:grpSp>
          <p:nvGrpSpPr>
            <p:cNvPr id="20" name="组合 19"/>
            <p:cNvGrpSpPr/>
            <p:nvPr/>
          </p:nvGrpSpPr>
          <p:grpSpPr>
            <a:xfrm>
              <a:off x="3584910" y="1423761"/>
              <a:ext cx="1323976" cy="1141358"/>
              <a:chOff x="3584910" y="1423761"/>
              <a:chExt cx="1323976" cy="1141358"/>
            </a:xfrm>
          </p:grpSpPr>
          <p:sp>
            <p:nvSpPr>
              <p:cNvPr id="23" name="六边形 22"/>
              <p:cNvSpPr/>
              <p:nvPr/>
            </p:nvSpPr>
            <p:spPr>
              <a:xfrm>
                <a:off x="3584910" y="1423761"/>
                <a:ext cx="1323976" cy="1141358"/>
              </a:xfrm>
              <a:prstGeom prst="hexagon">
                <a:avLst/>
              </a:prstGeom>
              <a:solidFill>
                <a:schemeClr val="accent1">
                  <a:lumMod val="75000"/>
                </a:schemeClr>
              </a:solidFill>
              <a:ln>
                <a:noFill/>
              </a:ln>
              <a:effectLst>
                <a:outerShdw blurRad="165100"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 name="矩形 23"/>
              <p:cNvSpPr/>
              <p:nvPr/>
            </p:nvSpPr>
            <p:spPr>
              <a:xfrm>
                <a:off x="3774492" y="1794441"/>
                <a:ext cx="946785" cy="398780"/>
              </a:xfrm>
              <a:prstGeom prst="rect">
                <a:avLst/>
              </a:prstGeom>
            </p:spPr>
            <p:txBody>
              <a:bodyPr wrap="none">
                <a:spAutoFit/>
              </a:bodyPr>
              <a:lstStyle/>
              <a:p>
                <a:r>
                  <a:rPr lang="zh-CN" altLang="en-US" sz="2000" b="1" dirty="0">
                    <a:solidFill>
                      <a:schemeClr val="bg1"/>
                    </a:solidFill>
                  </a:rPr>
                  <a:t>配置化</a:t>
                </a:r>
                <a:endParaRPr lang="zh-CN" altLang="en-US" sz="2000" b="1" dirty="0">
                  <a:solidFill>
                    <a:schemeClr val="bg1"/>
                  </a:solidFill>
                </a:endParaRPr>
              </a:p>
            </p:txBody>
          </p:sp>
        </p:grpSp>
      </p:grpSp>
      <p:cxnSp>
        <p:nvCxnSpPr>
          <p:cNvPr id="25" name="直接连接符 24"/>
          <p:cNvCxnSpPr/>
          <p:nvPr/>
        </p:nvCxnSpPr>
        <p:spPr>
          <a:xfrm>
            <a:off x="2142254" y="2587619"/>
            <a:ext cx="7907653" cy="0"/>
          </a:xfrm>
          <a:prstGeom prst="line">
            <a:avLst/>
          </a:prstGeom>
          <a:ln w="1270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142254" y="4262414"/>
            <a:ext cx="7907653" cy="0"/>
          </a:xfrm>
          <a:prstGeom prst="line">
            <a:avLst/>
          </a:prstGeom>
          <a:ln w="1270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17920" y="1543868"/>
            <a:ext cx="1829347"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5</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219726" y="2786857"/>
            <a:ext cx="3540760" cy="1106805"/>
          </a:xfrm>
          <a:prstGeom prst="rect">
            <a:avLst/>
          </a:prstGeom>
        </p:spPr>
        <p:txBody>
          <a:bodyPr wrap="none">
            <a:spAutoFit/>
          </a:bodyPr>
          <a:lstStyle/>
          <a:p>
            <a:pPr algn="l"/>
            <a:r>
              <a:rPr lang="zh-CN" altLang="en-US" sz="6600" b="1" dirty="0">
                <a:solidFill>
                  <a:schemeClr val="accent6"/>
                </a:solidFill>
                <a:sym typeface="+mn-ea"/>
              </a:rPr>
              <a:t>预期成果</a:t>
            </a:r>
            <a:endParaRPr lang="zh-CN" altLang="en-US" sz="6600" b="1" dirty="0">
              <a:solidFill>
                <a:schemeClr val="accent5">
                  <a:lumMod val="50000"/>
                </a:schemeClr>
              </a:solidFill>
            </a:endParaRPr>
          </a:p>
        </p:txBody>
      </p:sp>
      <p:cxnSp>
        <p:nvCxnSpPr>
          <p:cNvPr id="8" name="直接连接符 7"/>
          <p:cNvCxnSpPr/>
          <p:nvPr/>
        </p:nvCxnSpPr>
        <p:spPr>
          <a:xfrm>
            <a:off x="3345331" y="4336028"/>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718928" y="461361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566357" y="3401322"/>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53" name="图片 52"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AE0ED">
            <a:alpha val="50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pic>
        <p:nvPicPr>
          <p:cNvPr id="4" name="图片 3" descr="upload_post_object_v2_594264533"/>
          <p:cNvPicPr>
            <a:picLocks noChangeAspect="1"/>
          </p:cNvPicPr>
          <p:nvPr/>
        </p:nvPicPr>
        <p:blipFill>
          <a:blip r:embed="rId2"/>
          <a:stretch>
            <a:fillRect/>
          </a:stretch>
        </p:blipFill>
        <p:spPr>
          <a:xfrm>
            <a:off x="1236384" y="1475127"/>
            <a:ext cx="9719232" cy="467734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78000"/>
          </a:blip>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596900" y="549275"/>
            <a:ext cx="10909300" cy="564388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17218" y="2444117"/>
            <a:ext cx="8797925" cy="1106805"/>
          </a:xfrm>
          <a:prstGeom prst="rect">
            <a:avLst/>
          </a:prstGeom>
        </p:spPr>
        <p:txBody>
          <a:bodyPr wrap="none">
            <a:spAutoFit/>
          </a:bodyPr>
          <a:lstStyle/>
          <a:p>
            <a:r>
              <a:rPr lang="zh-CN" altLang="en-US" sz="6600" b="1" dirty="0">
                <a:solidFill>
                  <a:schemeClr val="accent6"/>
                </a:solidFill>
                <a:effectLst>
                  <a:outerShdw blurRad="38100" dist="25400" dir="5400000" algn="ctr" rotWithShape="0">
                    <a:srgbClr val="6E747A">
                      <a:alpha val="43000"/>
                    </a:srgbClr>
                  </a:outerShdw>
                </a:effectLst>
                <a:cs typeface="+mn-ea"/>
                <a:sym typeface="+mn-lt"/>
              </a:rPr>
              <a:t>谢谢观看 欢迎批评指正</a:t>
            </a:r>
            <a:endParaRPr lang="zh-CN" altLang="en-US" sz="6600" b="1" dirty="0">
              <a:solidFill>
                <a:schemeClr val="accent6"/>
              </a:solidFill>
              <a:effectLst>
                <a:outerShdw blurRad="38100" dist="25400" dir="5400000" algn="ctr" rotWithShape="0">
                  <a:srgbClr val="6E747A">
                    <a:alpha val="43000"/>
                  </a:srgbClr>
                </a:outerShdw>
              </a:effectLst>
              <a:cs typeface="+mn-ea"/>
              <a:sym typeface="+mn-lt"/>
            </a:endParaRPr>
          </a:p>
        </p:txBody>
      </p:sp>
      <p:sp>
        <p:nvSpPr>
          <p:cNvPr id="6" name="矩形 5"/>
          <p:cNvSpPr/>
          <p:nvPr/>
        </p:nvSpPr>
        <p:spPr>
          <a:xfrm>
            <a:off x="3123871" y="2258042"/>
            <a:ext cx="309880" cy="460375"/>
          </a:xfrm>
          <a:prstGeom prst="rect">
            <a:avLst/>
          </a:prstGeom>
        </p:spPr>
        <p:txBody>
          <a:bodyPr wrap="none">
            <a:spAutoFit/>
          </a:bodyPr>
          <a:lstStyle/>
          <a:p>
            <a:r>
              <a:rPr lang="en-US" altLang="zh-CN" sz="2400" dirty="0">
                <a:solidFill>
                  <a:schemeClr val="accent5">
                    <a:lumMod val="50000"/>
                  </a:schemeClr>
                </a:solidFill>
                <a:cs typeface="+mn-ea"/>
                <a:sym typeface="+mn-lt"/>
              </a:rPr>
              <a:t> </a:t>
            </a:r>
            <a:endParaRPr lang="zh-CN" altLang="en-US" sz="2400" dirty="0">
              <a:solidFill>
                <a:schemeClr val="accent5">
                  <a:lumMod val="50000"/>
                </a:schemeClr>
              </a:solidFill>
              <a:cs typeface="+mn-ea"/>
              <a:sym typeface="+mn-lt"/>
            </a:endParaRPr>
          </a:p>
        </p:txBody>
      </p:sp>
      <p:sp>
        <p:nvSpPr>
          <p:cNvPr id="4" name="矩形 3"/>
          <p:cNvSpPr/>
          <p:nvPr/>
        </p:nvSpPr>
        <p:spPr>
          <a:xfrm>
            <a:off x="4892945" y="4812945"/>
            <a:ext cx="2447491" cy="398780"/>
          </a:xfrm>
          <a:prstGeom prst="rect">
            <a:avLst/>
          </a:prstGeom>
        </p:spPr>
        <p:txBody>
          <a:bodyPr wrap="square">
            <a:spAutoFit/>
          </a:bodyPr>
          <a:lstStyle/>
          <a:p>
            <a:pPr algn="ctr"/>
            <a:endParaRPr lang="zh-CN" altLang="en-US" sz="2000" b="1" dirty="0">
              <a:solidFill>
                <a:schemeClr val="accent5">
                  <a:lumMod val="50000"/>
                </a:schemeClr>
              </a:solidFill>
              <a:cs typeface="+mn-ea"/>
              <a:sym typeface="+mn-lt"/>
            </a:endParaRPr>
          </a:p>
        </p:txBody>
      </p:sp>
      <p:sp>
        <p:nvSpPr>
          <p:cNvPr id="13" name="矩形 12"/>
          <p:cNvSpPr/>
          <p:nvPr/>
        </p:nvSpPr>
        <p:spPr>
          <a:xfrm>
            <a:off x="3000464" y="4506348"/>
            <a:ext cx="6231370" cy="706755"/>
          </a:xfrm>
          <a:prstGeom prst="rect">
            <a:avLst/>
          </a:prstGeom>
        </p:spPr>
        <p:txBody>
          <a:bodyPr wrap="square">
            <a:noAutofit/>
          </a:bodyPr>
          <a:lstStyle/>
          <a:p>
            <a:pPr algn="ctr"/>
            <a:r>
              <a:rPr lang="zh-CN" altLang="en-US" sz="2000" b="1" dirty="0">
                <a:solidFill>
                  <a:schemeClr val="accent5">
                    <a:lumMod val="50000"/>
                  </a:schemeClr>
                </a:solidFill>
                <a:cs typeface="+mn-ea"/>
                <a:sym typeface="+mn-lt"/>
              </a:rPr>
              <a:t>项目组成员：</a:t>
            </a:r>
            <a:r>
              <a:rPr lang="zh-CN" altLang="en-US" sz="2000" b="1" dirty="0">
                <a:solidFill>
                  <a:schemeClr val="accent5">
                    <a:lumMod val="50000"/>
                  </a:schemeClr>
                </a:solidFill>
                <a:cs typeface="+mn-ea"/>
                <a:sym typeface="+mn-lt"/>
              </a:rPr>
              <a:t>徐昕、谢志颖、蔡鸿博、魏靖轩、孙蕗</a:t>
            </a:r>
            <a:endParaRPr lang="zh-CN" altLang="en-US" sz="2000" b="1" dirty="0">
              <a:solidFill>
                <a:schemeClr val="accent5">
                  <a:lumMod val="50000"/>
                </a:schemeClr>
              </a:solidFill>
              <a:cs typeface="+mn-ea"/>
              <a:sym typeface="+mn-lt"/>
            </a:endParaRPr>
          </a:p>
        </p:txBody>
      </p:sp>
      <p:pic>
        <p:nvPicPr>
          <p:cNvPr id="53" name="图片 52" descr="校徽紫色版"/>
          <p:cNvPicPr>
            <a:picLocks noChangeAspect="1"/>
          </p:cNvPicPr>
          <p:nvPr/>
        </p:nvPicPr>
        <p:blipFill>
          <a:blip r:embed="rId2"/>
          <a:stretch>
            <a:fillRect/>
          </a:stretch>
        </p:blipFill>
        <p:spPr>
          <a:xfrm>
            <a:off x="4199255" y="549275"/>
            <a:ext cx="3704590" cy="2393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3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332170" y="1543868"/>
            <a:ext cx="1351652"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1</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968942" y="2921727"/>
            <a:ext cx="3235960" cy="1014730"/>
          </a:xfrm>
          <a:prstGeom prst="rect">
            <a:avLst/>
          </a:prstGeom>
        </p:spPr>
        <p:txBody>
          <a:bodyPr wrap="none">
            <a:spAutoFit/>
          </a:bodyPr>
          <a:lstStyle/>
          <a:p>
            <a:pPr algn="dist">
              <a:buClrTx/>
              <a:buSzTx/>
              <a:buFontTx/>
            </a:pPr>
            <a:r>
              <a:rPr lang="zh-CN" altLang="en-US" sz="6000" b="1" dirty="0">
                <a:solidFill>
                  <a:schemeClr val="accent6"/>
                </a:solidFill>
              </a:rPr>
              <a:t>项目背景</a:t>
            </a:r>
            <a:endParaRPr lang="zh-CN" altLang="en-US" sz="6000" b="1" dirty="0">
              <a:solidFill>
                <a:schemeClr val="accent5">
                  <a:lumMod val="50000"/>
                </a:schemeClr>
              </a:solidFill>
            </a:endParaRPr>
          </a:p>
        </p:txBody>
      </p:sp>
      <p:cxnSp>
        <p:nvCxnSpPr>
          <p:cNvPr id="8" name="直接连接符 7"/>
          <p:cNvCxnSpPr/>
          <p:nvPr/>
        </p:nvCxnSpPr>
        <p:spPr>
          <a:xfrm>
            <a:off x="3968958" y="4336026"/>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434314" y="444156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1660552" y="3413610"/>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24" name="图片 23"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0ED">
            <a:alpha val="52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5" name="文本框 4"/>
          <p:cNvSpPr txBox="1"/>
          <p:nvPr userDrawn="1"/>
        </p:nvSpPr>
        <p:spPr>
          <a:xfrm>
            <a:off x="1654591" y="5217861"/>
            <a:ext cx="9067141" cy="1258898"/>
          </a:xfrm>
          <a:prstGeom prst="rect">
            <a:avLst/>
          </a:prstGeom>
        </p:spPr>
        <p:txBody>
          <a:bodyPr wrap="square" rtlCol="0">
            <a:noAutofit/>
          </a:bodyPr>
          <a:p>
            <a:r>
              <a:rPr lang="zh-CN" altLang="en-US" sz="2800"/>
              <a:t>当前中小微企业占全球企业总数的 </a:t>
            </a:r>
            <a:r>
              <a:rPr lang="en-US" altLang="zh-CN" sz="2800"/>
              <a:t>90%</a:t>
            </a:r>
            <a:r>
              <a:rPr lang="zh-CN" altLang="en-US" sz="2800"/>
              <a:t>，大部分企业并没有足够的成本和人力开发一个专门的运维系统。</a:t>
            </a:r>
            <a:endParaRPr lang="zh-CN" altLang="en-US" sz="2800"/>
          </a:p>
        </p:txBody>
      </p:sp>
      <p:sp>
        <p:nvSpPr>
          <p:cNvPr id="18" name="文本框 17"/>
          <p:cNvSpPr txBox="1"/>
          <p:nvPr userDrawn="1"/>
        </p:nvSpPr>
        <p:spPr>
          <a:xfrm>
            <a:off x="1654564" y="812143"/>
            <a:ext cx="2623820" cy="829945"/>
          </a:xfrm>
          <a:prstGeom prst="rect">
            <a:avLst/>
          </a:prstGeom>
        </p:spPr>
        <p:txBody>
          <a:bodyPr wrap="none" rtlCol="0">
            <a:spAutoFit/>
          </a:bodyPr>
          <a:p>
            <a:r>
              <a:rPr lang="zh-CN" altLang="en-US" sz="4800" b="1" dirty="0">
                <a:solidFill>
                  <a:schemeClr val="accent5">
                    <a:lumMod val="50000"/>
                  </a:schemeClr>
                </a:solidFill>
              </a:rPr>
              <a:t>项目背景</a:t>
            </a:r>
            <a:endParaRPr lang="zh-CN" altLang="en-US" sz="4800" b="1" dirty="0">
              <a:solidFill>
                <a:schemeClr val="accent5">
                  <a:lumMod val="50000"/>
                </a:schemeClr>
              </a:solidFill>
            </a:endParaRPr>
          </a:p>
        </p:txBody>
      </p:sp>
      <p:pic>
        <p:nvPicPr>
          <p:cNvPr id="22" name="图片 21" descr="upload_post_object_v2_325402414"/>
          <p:cNvPicPr>
            <a:picLocks noChangeAspect="1"/>
          </p:cNvPicPr>
          <p:nvPr/>
        </p:nvPicPr>
        <p:blipFill>
          <a:blip r:embed="rId2"/>
          <a:stretch>
            <a:fillRect/>
          </a:stretch>
        </p:blipFill>
        <p:spPr>
          <a:xfrm>
            <a:off x="2391103" y="1580493"/>
            <a:ext cx="6831724" cy="34011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0ED">
            <a:alpha val="52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5" name="文本框 4"/>
          <p:cNvSpPr txBox="1"/>
          <p:nvPr userDrawn="1"/>
        </p:nvSpPr>
        <p:spPr>
          <a:xfrm>
            <a:off x="1654591" y="2589224"/>
            <a:ext cx="2623908" cy="3284483"/>
          </a:xfrm>
          <a:prstGeom prst="rect">
            <a:avLst/>
          </a:prstGeom>
        </p:spPr>
        <p:txBody>
          <a:bodyPr wrap="square" rtlCol="0">
            <a:noAutofit/>
          </a:bodyPr>
          <a:p>
            <a:r>
              <a:rPr lang="zh-CN" altLang="en-US" sz="2800"/>
              <a:t>近年中国云原生微服务市场逐年扩大，全球企业云迁移趋势明显。</a:t>
            </a:r>
            <a:endParaRPr lang="zh-CN" altLang="en-US" sz="2800"/>
          </a:p>
        </p:txBody>
      </p:sp>
      <p:sp>
        <p:nvSpPr>
          <p:cNvPr id="18" name="文本框 17"/>
          <p:cNvSpPr txBox="1"/>
          <p:nvPr userDrawn="1"/>
        </p:nvSpPr>
        <p:spPr>
          <a:xfrm>
            <a:off x="1654564" y="812143"/>
            <a:ext cx="2623820" cy="829945"/>
          </a:xfrm>
          <a:prstGeom prst="rect">
            <a:avLst/>
          </a:prstGeom>
        </p:spPr>
        <p:txBody>
          <a:bodyPr wrap="none" rtlCol="0">
            <a:spAutoFit/>
          </a:bodyPr>
          <a:p>
            <a:r>
              <a:rPr lang="zh-CN" altLang="en-US" sz="4800" b="1" dirty="0">
                <a:solidFill>
                  <a:schemeClr val="accent5">
                    <a:lumMod val="50000"/>
                  </a:schemeClr>
                </a:solidFill>
              </a:rPr>
              <a:t>项目背景</a:t>
            </a:r>
            <a:endParaRPr lang="zh-CN" altLang="en-US" sz="4800" b="1" dirty="0">
              <a:solidFill>
                <a:schemeClr val="accent5">
                  <a:lumMod val="50000"/>
                </a:schemeClr>
              </a:solidFill>
            </a:endParaRPr>
          </a:p>
        </p:txBody>
      </p:sp>
      <p:pic>
        <p:nvPicPr>
          <p:cNvPr id="4" name="图片 3" descr="upload_post_object_v2_397222192"/>
          <p:cNvPicPr>
            <a:picLocks noChangeAspect="1"/>
          </p:cNvPicPr>
          <p:nvPr/>
        </p:nvPicPr>
        <p:blipFill>
          <a:blip r:embed="rId2"/>
          <a:stretch>
            <a:fillRect/>
          </a:stretch>
        </p:blipFill>
        <p:spPr>
          <a:xfrm>
            <a:off x="4278499" y="1641979"/>
            <a:ext cx="7493088" cy="42888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4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702310" y="1543867"/>
            <a:ext cx="1723549"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2</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629667" y="2817743"/>
            <a:ext cx="3540760" cy="1106805"/>
          </a:xfrm>
          <a:prstGeom prst="rect">
            <a:avLst/>
          </a:prstGeom>
        </p:spPr>
        <p:txBody>
          <a:bodyPr wrap="none">
            <a:spAutoFit/>
          </a:bodyPr>
          <a:lstStyle/>
          <a:p>
            <a:r>
              <a:rPr lang="zh-CN" altLang="en-US" sz="6600" b="1" dirty="0">
                <a:solidFill>
                  <a:schemeClr val="accent6"/>
                </a:solidFill>
              </a:rPr>
              <a:t>需求分析</a:t>
            </a:r>
            <a:endParaRPr lang="zh-CN" altLang="en-US" sz="6600" b="1" dirty="0">
              <a:solidFill>
                <a:schemeClr val="accent6"/>
              </a:solidFill>
            </a:endParaRPr>
          </a:p>
        </p:txBody>
      </p:sp>
      <p:cxnSp>
        <p:nvCxnSpPr>
          <p:cNvPr id="8" name="直接连接符 7"/>
          <p:cNvCxnSpPr/>
          <p:nvPr/>
        </p:nvCxnSpPr>
        <p:spPr>
          <a:xfrm>
            <a:off x="3629721" y="4336027"/>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69699" y="444156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850747" y="3401321"/>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4" name="图片 3"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0ED">
            <a:alpha val="50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6" name="文本框 5"/>
          <p:cNvSpPr txBox="1"/>
          <p:nvPr userDrawn="1"/>
        </p:nvSpPr>
        <p:spPr>
          <a:xfrm>
            <a:off x="1768366" y="2243433"/>
            <a:ext cx="8375832" cy="1613601"/>
          </a:xfrm>
          <a:prstGeom prst="rect">
            <a:avLst/>
          </a:prstGeom>
        </p:spPr>
        <p:txBody>
          <a:bodyPr wrap="square" rtlCol="0">
            <a:noAutofit/>
          </a:bodyPr>
          <a:p>
            <a:pPr lvl="0" algn="l">
              <a:buChar char="•"/>
            </a:pPr>
            <a:r>
              <a:rPr lang="zh-CN" altLang="en-US" sz="2400"/>
              <a:t>可运维：</a:t>
            </a:r>
            <a:r>
              <a:rPr sz="2400">
                <a:sym typeface="+mn-ea"/>
              </a:rPr>
              <a:t>用户需要一个系统来进行代码审查、代码质量评估、故障预测和故障检测</a:t>
            </a:r>
            <a:endParaRPr lang="zh-CN" altLang="en-US" sz="2400"/>
          </a:p>
          <a:p>
            <a:pPr lvl="0" algn="l">
              <a:buChar char="•"/>
            </a:pPr>
            <a:r>
              <a:rPr lang="zh-CN" altLang="en-US" sz="2400"/>
              <a:t>低成本：提供的运维平台需要简单，降低非专业用户部署、使用的学习成本</a:t>
            </a:r>
            <a:endParaRPr lang="zh-CN" altLang="en-US" sz="2400"/>
          </a:p>
        </p:txBody>
      </p:sp>
      <p:sp>
        <p:nvSpPr>
          <p:cNvPr id="10" name="文本框 9"/>
          <p:cNvSpPr txBox="1"/>
          <p:nvPr userDrawn="1"/>
        </p:nvSpPr>
        <p:spPr>
          <a:xfrm>
            <a:off x="1768366" y="4625178"/>
            <a:ext cx="8375832" cy="2232822"/>
          </a:xfrm>
          <a:prstGeom prst="rect">
            <a:avLst/>
          </a:prstGeom>
        </p:spPr>
        <p:txBody>
          <a:bodyPr wrap="square" rtlCol="0">
            <a:noAutofit/>
          </a:bodyPr>
          <a:p>
            <a:pPr lvl="0" algn="l">
              <a:buChar char="•"/>
            </a:pPr>
            <a:r>
              <a:rPr sz="2400"/>
              <a:t>  实现代码静态分析、问题告警和定位、改进建议等功能</a:t>
            </a:r>
            <a:endParaRPr sz="2400"/>
          </a:p>
          <a:p>
            <a:pPr lvl="0" algn="l">
              <a:buChar char="•"/>
            </a:pPr>
            <a:r>
              <a:rPr sz="2400"/>
              <a:t>  实现智能监控、智能预测、智能优化等功能</a:t>
            </a:r>
            <a:endParaRPr lang="zh-CN" altLang="en-US" sz="2400"/>
          </a:p>
        </p:txBody>
      </p:sp>
      <p:sp>
        <p:nvSpPr>
          <p:cNvPr id="11" name="文本框 10"/>
          <p:cNvSpPr txBox="1"/>
          <p:nvPr userDrawn="1"/>
        </p:nvSpPr>
        <p:spPr>
          <a:xfrm>
            <a:off x="1654591" y="4041512"/>
            <a:ext cx="1808480" cy="583565"/>
          </a:xfrm>
          <a:prstGeom prst="rect">
            <a:avLst/>
          </a:prstGeom>
        </p:spPr>
        <p:txBody>
          <a:bodyPr wrap="none" rtlCol="0">
            <a:spAutoFit/>
          </a:bodyPr>
          <a:p>
            <a:r>
              <a:rPr lang="zh-CN" altLang="en-US" sz="3200">
                <a:latin typeface="华文新魏" charset="0"/>
                <a:ea typeface="华文新魏" charset="0"/>
                <a:cs typeface="华文新魏" charset="0"/>
              </a:rPr>
              <a:t>系统需求</a:t>
            </a:r>
            <a:endParaRPr lang="zh-CN" altLang="en-US" sz="3200">
              <a:latin typeface="华文新魏" charset="0"/>
              <a:ea typeface="华文新魏" charset="0"/>
              <a:cs typeface="华文新魏" charset="0"/>
            </a:endParaRPr>
          </a:p>
        </p:txBody>
      </p:sp>
      <p:sp>
        <p:nvSpPr>
          <p:cNvPr id="12" name="文本框 11"/>
          <p:cNvSpPr txBox="1"/>
          <p:nvPr userDrawn="1"/>
        </p:nvSpPr>
        <p:spPr>
          <a:xfrm>
            <a:off x="1654591" y="497249"/>
            <a:ext cx="2623820" cy="829945"/>
          </a:xfrm>
          <a:prstGeom prst="rect">
            <a:avLst/>
          </a:prstGeom>
        </p:spPr>
        <p:txBody>
          <a:bodyPr wrap="none" rtlCol="0">
            <a:spAutoFit/>
          </a:bodyPr>
          <a:p>
            <a:r>
              <a:rPr lang="zh-CN" altLang="en-US" sz="4800" b="1" dirty="0">
                <a:solidFill>
                  <a:schemeClr val="accent5">
                    <a:lumMod val="50000"/>
                  </a:schemeClr>
                </a:solidFill>
              </a:rPr>
              <a:t>需求分析</a:t>
            </a:r>
            <a:endParaRPr lang="zh-CN" altLang="en-US" sz="4800" b="1" dirty="0">
              <a:solidFill>
                <a:schemeClr val="accent5">
                  <a:lumMod val="50000"/>
                </a:schemeClr>
              </a:solidFill>
            </a:endParaRPr>
          </a:p>
        </p:txBody>
      </p:sp>
      <p:sp>
        <p:nvSpPr>
          <p:cNvPr id="13" name="文本框 12"/>
          <p:cNvSpPr txBox="1"/>
          <p:nvPr userDrawn="1"/>
        </p:nvSpPr>
        <p:spPr>
          <a:xfrm>
            <a:off x="1768103" y="1475127"/>
            <a:ext cx="1808480" cy="583565"/>
          </a:xfrm>
          <a:prstGeom prst="rect">
            <a:avLst/>
          </a:prstGeom>
        </p:spPr>
        <p:txBody>
          <a:bodyPr wrap="none" rtlCol="0">
            <a:spAutoFit/>
          </a:bodyPr>
          <a:p>
            <a:r>
              <a:rPr lang="zh-CN" altLang="en-US" sz="3200">
                <a:latin typeface="华文新魏" charset="0"/>
                <a:ea typeface="华文新魏" charset="0"/>
                <a:cs typeface="华文新魏" charset="0"/>
              </a:rPr>
              <a:t>用户需求</a:t>
            </a:r>
            <a:endParaRPr lang="zh-CN" altLang="en-US" sz="3200">
              <a:latin typeface="华文新魏" charset="0"/>
              <a:ea typeface="华文新魏" charset="0"/>
              <a:cs typeface="华文新魏"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0ED">
            <a:alpha val="50000"/>
          </a:srgbClr>
        </a:solidFill>
        <a:effectLst/>
      </p:bgPr>
    </p:bg>
    <p:spTree>
      <p:nvGrpSpPr>
        <p:cNvPr id="1" name=""/>
        <p:cNvGrpSpPr/>
        <p:nvPr/>
      </p:nvGrpSpPr>
      <p:grpSpPr/>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
        <p:nvSpPr>
          <p:cNvPr id="18" name="文本框 17"/>
          <p:cNvSpPr txBox="1"/>
          <p:nvPr userDrawn="1"/>
        </p:nvSpPr>
        <p:spPr>
          <a:xfrm>
            <a:off x="1768366" y="1327194"/>
            <a:ext cx="1808480" cy="583565"/>
          </a:xfrm>
          <a:prstGeom prst="rect">
            <a:avLst/>
          </a:prstGeom>
        </p:spPr>
        <p:txBody>
          <a:bodyPr wrap="none" rtlCol="0">
            <a:spAutoFit/>
          </a:bodyPr>
          <a:p>
            <a:r>
              <a:rPr lang="zh-CN" altLang="en-US" sz="3200">
                <a:latin typeface="华文新魏" charset="0"/>
                <a:ea typeface="华文新魏" charset="0"/>
                <a:cs typeface="华文新魏" charset="0"/>
              </a:rPr>
              <a:t>业务流程</a:t>
            </a:r>
            <a:endParaRPr lang="zh-CN" altLang="en-US" sz="3200">
              <a:latin typeface="华文新魏" charset="0"/>
              <a:ea typeface="华文新魏" charset="0"/>
              <a:cs typeface="华文新魏" charset="0"/>
            </a:endParaRPr>
          </a:p>
        </p:txBody>
      </p:sp>
      <p:sp>
        <p:nvSpPr>
          <p:cNvPr id="6" name="文本框 5"/>
          <p:cNvSpPr txBox="1"/>
          <p:nvPr userDrawn="1"/>
        </p:nvSpPr>
        <p:spPr>
          <a:xfrm>
            <a:off x="1768366" y="1991820"/>
            <a:ext cx="8533487" cy="2232822"/>
          </a:xfrm>
          <a:prstGeom prst="rect">
            <a:avLst/>
          </a:prstGeom>
        </p:spPr>
        <p:txBody>
          <a:bodyPr wrap="square" rtlCol="0">
            <a:noAutofit/>
          </a:bodyPr>
          <a:p>
            <a:pPr lvl="0" indent="0" algn="l">
              <a:buNone/>
            </a:pPr>
            <a:r>
              <a:rPr lang="en-US" altLang="zh-CN" sz="2400"/>
              <a:t>1. </a:t>
            </a:r>
            <a:r>
              <a:rPr lang="zh-CN" altLang="en-US" sz="2400"/>
              <a:t>代码检测：</a:t>
            </a:r>
            <a:r>
              <a:rPr sz="2400"/>
              <a:t>用户</a:t>
            </a:r>
            <a:r>
              <a:rPr lang="zh-CN" altLang="en-US" sz="2400"/>
              <a:t>配置代码路径</a:t>
            </a:r>
            <a:r>
              <a:rPr sz="2400"/>
              <a:t> -&gt; 系统进行代码审查 -&gt; 系统生成审查报告 -&gt; 用户根据报告修改代码</a:t>
            </a:r>
            <a:endParaRPr sz="2400"/>
          </a:p>
          <a:p>
            <a:pPr lvl="0" indent="0" algn="l">
              <a:buNone/>
            </a:pPr>
            <a:r>
              <a:rPr lang="en-US" altLang="zh-CN" sz="2400"/>
              <a:t>2. </a:t>
            </a:r>
            <a:r>
              <a:rPr lang="zh-CN" altLang="en-US" sz="2400"/>
              <a:t>实时监测：机器通信同步状态 -</a:t>
            </a:r>
            <a:r>
              <a:rPr lang="en-US" altLang="zh-CN" sz="2400"/>
              <a:t>&gt; </a:t>
            </a:r>
            <a:r>
              <a:rPr sz="2400"/>
              <a:t>系统实时监测指标 -&gt; 分析监控数据 -&gt; 预测潜在故障 -&gt; 提供优化建议</a:t>
            </a:r>
            <a:endParaRPr lang="zh-CN" altLang="en-US" sz="2400"/>
          </a:p>
        </p:txBody>
      </p:sp>
      <p:sp>
        <p:nvSpPr>
          <p:cNvPr id="7" name="文本框 6"/>
          <p:cNvSpPr txBox="1"/>
          <p:nvPr userDrawn="1"/>
        </p:nvSpPr>
        <p:spPr>
          <a:xfrm>
            <a:off x="1768366" y="3977377"/>
            <a:ext cx="1808480" cy="583565"/>
          </a:xfrm>
          <a:prstGeom prst="rect">
            <a:avLst/>
          </a:prstGeom>
        </p:spPr>
        <p:txBody>
          <a:bodyPr wrap="none" rtlCol="0">
            <a:spAutoFit/>
          </a:bodyPr>
          <a:p>
            <a:r>
              <a:rPr lang="zh-CN" altLang="en-US" sz="3200">
                <a:latin typeface="华文新魏" charset="0"/>
                <a:ea typeface="华文新魏" charset="0"/>
                <a:cs typeface="华文新魏" charset="0"/>
              </a:rPr>
              <a:t>性能需求</a:t>
            </a:r>
            <a:endParaRPr lang="zh-CN" altLang="en-US" sz="3200">
              <a:latin typeface="华文新魏" charset="0"/>
              <a:ea typeface="华文新魏" charset="0"/>
              <a:cs typeface="华文新魏" charset="0"/>
            </a:endParaRPr>
          </a:p>
        </p:txBody>
      </p:sp>
      <p:sp>
        <p:nvSpPr>
          <p:cNvPr id="10" name="文本框 9"/>
          <p:cNvSpPr txBox="1"/>
          <p:nvPr userDrawn="1"/>
        </p:nvSpPr>
        <p:spPr>
          <a:xfrm>
            <a:off x="1768244" y="4625272"/>
            <a:ext cx="8375832" cy="2232822"/>
          </a:xfrm>
          <a:prstGeom prst="rect">
            <a:avLst/>
          </a:prstGeom>
        </p:spPr>
        <p:txBody>
          <a:bodyPr wrap="square" rtlCol="0">
            <a:noAutofit/>
          </a:bodyPr>
          <a:p>
            <a:pPr lvl="0" algn="l">
              <a:buChar char="•"/>
            </a:pPr>
            <a:r>
              <a:rPr lang="zh-CN" altLang="en-US" sz="2400"/>
              <a:t>高时效：</a:t>
            </a:r>
            <a:r>
              <a:rPr sz="2400"/>
              <a:t>代码审查模块响应时间应足够快，以便用户及时获取审查结果。</a:t>
            </a:r>
            <a:endParaRPr sz="2400"/>
          </a:p>
          <a:p>
            <a:pPr lvl="0" algn="l">
              <a:buChar char="•"/>
            </a:pPr>
            <a:r>
              <a:rPr lang="zh-CN" altLang="en-US" sz="2400"/>
              <a:t>大数据：</a:t>
            </a:r>
            <a:r>
              <a:rPr sz="2400"/>
              <a:t>系统能处理大规模代码和</a:t>
            </a:r>
            <a:r>
              <a:rPr lang="zh-CN" altLang="en-US" sz="2400"/>
              <a:t>日志分析</a:t>
            </a:r>
            <a:r>
              <a:rPr sz="2400"/>
              <a:t>。</a:t>
            </a:r>
            <a:endParaRPr lang="zh-CN" altLang="en-US" sz="2400"/>
          </a:p>
        </p:txBody>
      </p:sp>
      <p:sp>
        <p:nvSpPr>
          <p:cNvPr id="12" name="文本框 11"/>
          <p:cNvSpPr txBox="1"/>
          <p:nvPr userDrawn="1"/>
        </p:nvSpPr>
        <p:spPr>
          <a:xfrm>
            <a:off x="1768366" y="497249"/>
            <a:ext cx="2623820" cy="829945"/>
          </a:xfrm>
          <a:prstGeom prst="rect">
            <a:avLst/>
          </a:prstGeom>
        </p:spPr>
        <p:txBody>
          <a:bodyPr wrap="none" rtlCol="0">
            <a:spAutoFit/>
          </a:bodyPr>
          <a:p>
            <a:r>
              <a:rPr lang="zh-CN" altLang="en-US" sz="4800" b="1" dirty="0">
                <a:solidFill>
                  <a:schemeClr val="accent5">
                    <a:lumMod val="50000"/>
                  </a:schemeClr>
                </a:solidFill>
              </a:rPr>
              <a:t>需求分析</a:t>
            </a:r>
            <a:endParaRPr lang="zh-CN" altLang="en-US" sz="4800" b="1" dirty="0">
              <a:solidFill>
                <a:schemeClr val="accent5">
                  <a:lumMod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62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181735" y="1543867"/>
            <a:ext cx="1810111"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3</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983541" y="2786856"/>
            <a:ext cx="3540760" cy="1106805"/>
          </a:xfrm>
          <a:prstGeom prst="rect">
            <a:avLst/>
          </a:prstGeom>
        </p:spPr>
        <p:txBody>
          <a:bodyPr wrap="none">
            <a:spAutoFit/>
          </a:bodyPr>
          <a:lstStyle/>
          <a:p>
            <a:pPr algn="l"/>
            <a:r>
              <a:rPr lang="zh-CN" altLang="en-US" sz="6600" b="1" dirty="0">
                <a:solidFill>
                  <a:schemeClr val="accent6"/>
                </a:solidFill>
                <a:sym typeface="+mn-ea"/>
              </a:rPr>
              <a:t>功能说明</a:t>
            </a:r>
            <a:endParaRPr lang="zh-CN" altLang="en-US" sz="6600" b="1" dirty="0">
              <a:solidFill>
                <a:schemeClr val="accent6"/>
              </a:solidFill>
              <a:sym typeface="+mn-ea"/>
            </a:endParaRPr>
          </a:p>
        </p:txBody>
      </p:sp>
      <p:cxnSp>
        <p:nvCxnSpPr>
          <p:cNvPr id="8" name="直接连接符 7"/>
          <p:cNvCxnSpPr/>
          <p:nvPr/>
        </p:nvCxnSpPr>
        <p:spPr>
          <a:xfrm>
            <a:off x="4109146" y="4336027"/>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Group 9"/>
          <p:cNvGrpSpPr/>
          <p:nvPr/>
        </p:nvGrpSpPr>
        <p:grpSpPr>
          <a:xfrm>
            <a:off x="8059672" y="1726152"/>
            <a:ext cx="914400" cy="1060704"/>
            <a:chOff x="9355482" y="1726152"/>
            <a:chExt cx="914400" cy="1060704"/>
          </a:xfrm>
        </p:grpSpPr>
        <p:sp>
          <p:nvSpPr>
            <p:cNvPr id="35" name="六边形 34"/>
            <p:cNvSpPr/>
            <p:nvPr/>
          </p:nvSpPr>
          <p:spPr>
            <a:xfrm rot="5400000">
              <a:off x="9282330" y="1799304"/>
              <a:ext cx="1060704" cy="914400"/>
            </a:xfrm>
            <a:prstGeom prst="hexagon">
              <a:avLst/>
            </a:prstGeom>
            <a:solidFill>
              <a:schemeClr val="accent5">
                <a:lumMod val="5000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iconfont-11092-5226646"/>
            <p:cNvSpPr>
              <a:spLocks noChangeAspect="1"/>
            </p:cNvSpPr>
            <p:nvPr/>
          </p:nvSpPr>
          <p:spPr bwMode="auto">
            <a:xfrm>
              <a:off x="9517671" y="1966039"/>
              <a:ext cx="558181" cy="553775"/>
            </a:xfrm>
            <a:custGeom>
              <a:avLst/>
              <a:gdLst>
                <a:gd name="connsiteX0" fmla="*/ 269315 w 608062"/>
                <a:gd name="connsiteY0" fmla="*/ 421557 h 603263"/>
                <a:gd name="connsiteX1" fmla="*/ 477217 w 608062"/>
                <a:gd name="connsiteY1" fmla="*/ 421557 h 603263"/>
                <a:gd name="connsiteX2" fmla="*/ 497274 w 608062"/>
                <a:gd name="connsiteY2" fmla="*/ 441668 h 603263"/>
                <a:gd name="connsiteX3" fmla="*/ 477217 w 608062"/>
                <a:gd name="connsiteY3" fmla="*/ 461779 h 603263"/>
                <a:gd name="connsiteX4" fmla="*/ 269315 w 608062"/>
                <a:gd name="connsiteY4" fmla="*/ 461779 h 603263"/>
                <a:gd name="connsiteX5" fmla="*/ 249166 w 608062"/>
                <a:gd name="connsiteY5" fmla="*/ 441668 h 603263"/>
                <a:gd name="connsiteX6" fmla="*/ 269315 w 608062"/>
                <a:gd name="connsiteY6" fmla="*/ 421557 h 603263"/>
                <a:gd name="connsiteX7" fmla="*/ 223683 w 608062"/>
                <a:gd name="connsiteY7" fmla="*/ 359251 h 603263"/>
                <a:gd name="connsiteX8" fmla="*/ 238606 w 608062"/>
                <a:gd name="connsiteY8" fmla="*/ 363189 h 603263"/>
                <a:gd name="connsiteX9" fmla="*/ 242319 w 608062"/>
                <a:gd name="connsiteY9" fmla="*/ 391450 h 603263"/>
                <a:gd name="connsiteX10" fmla="*/ 171024 w 608062"/>
                <a:gd name="connsiteY10" fmla="*/ 484387 h 603263"/>
                <a:gd name="connsiteX11" fmla="*/ 155057 w 608062"/>
                <a:gd name="connsiteY11" fmla="*/ 492263 h 603263"/>
                <a:gd name="connsiteX12" fmla="*/ 143639 w 608062"/>
                <a:gd name="connsiteY12" fmla="*/ 488650 h 603263"/>
                <a:gd name="connsiteX13" fmla="*/ 100472 w 608062"/>
                <a:gd name="connsiteY13" fmla="*/ 458906 h 603263"/>
                <a:gd name="connsiteX14" fmla="*/ 95367 w 608062"/>
                <a:gd name="connsiteY14" fmla="*/ 430923 h 603263"/>
                <a:gd name="connsiteX15" fmla="*/ 123402 w 608062"/>
                <a:gd name="connsiteY15" fmla="*/ 425827 h 603263"/>
                <a:gd name="connsiteX16" fmla="*/ 150694 w 608062"/>
                <a:gd name="connsiteY16" fmla="*/ 444729 h 603263"/>
                <a:gd name="connsiteX17" fmla="*/ 210292 w 608062"/>
                <a:gd name="connsiteY17" fmla="*/ 366988 h 603263"/>
                <a:gd name="connsiteX18" fmla="*/ 223683 w 608062"/>
                <a:gd name="connsiteY18" fmla="*/ 359251 h 603263"/>
                <a:gd name="connsiteX19" fmla="*/ 269315 w 608062"/>
                <a:gd name="connsiteY19" fmla="*/ 274640 h 603263"/>
                <a:gd name="connsiteX20" fmla="*/ 477217 w 608062"/>
                <a:gd name="connsiteY20" fmla="*/ 274640 h 603263"/>
                <a:gd name="connsiteX21" fmla="*/ 497274 w 608062"/>
                <a:gd name="connsiteY21" fmla="*/ 294833 h 603263"/>
                <a:gd name="connsiteX22" fmla="*/ 477217 w 608062"/>
                <a:gd name="connsiteY22" fmla="*/ 314933 h 603263"/>
                <a:gd name="connsiteX23" fmla="*/ 269315 w 608062"/>
                <a:gd name="connsiteY23" fmla="*/ 314933 h 603263"/>
                <a:gd name="connsiteX24" fmla="*/ 249166 w 608062"/>
                <a:gd name="connsiteY24" fmla="*/ 294833 h 603263"/>
                <a:gd name="connsiteX25" fmla="*/ 269315 w 608062"/>
                <a:gd name="connsiteY25" fmla="*/ 274640 h 603263"/>
                <a:gd name="connsiteX26" fmla="*/ 223683 w 608062"/>
                <a:gd name="connsiteY26" fmla="*/ 212407 h 603263"/>
                <a:gd name="connsiteX27" fmla="*/ 238606 w 608062"/>
                <a:gd name="connsiteY27" fmla="*/ 216347 h 603263"/>
                <a:gd name="connsiteX28" fmla="*/ 242319 w 608062"/>
                <a:gd name="connsiteY28" fmla="*/ 244623 h 603263"/>
                <a:gd name="connsiteX29" fmla="*/ 171024 w 608062"/>
                <a:gd name="connsiteY29" fmla="*/ 337608 h 603263"/>
                <a:gd name="connsiteX30" fmla="*/ 155057 w 608062"/>
                <a:gd name="connsiteY30" fmla="*/ 345488 h 603263"/>
                <a:gd name="connsiteX31" fmla="*/ 143639 w 608062"/>
                <a:gd name="connsiteY31" fmla="*/ 341873 h 603263"/>
                <a:gd name="connsiteX32" fmla="*/ 100472 w 608062"/>
                <a:gd name="connsiteY32" fmla="*/ 312114 h 603263"/>
                <a:gd name="connsiteX33" fmla="*/ 95367 w 608062"/>
                <a:gd name="connsiteY33" fmla="*/ 284116 h 603263"/>
                <a:gd name="connsiteX34" fmla="*/ 123402 w 608062"/>
                <a:gd name="connsiteY34" fmla="*/ 279017 h 603263"/>
                <a:gd name="connsiteX35" fmla="*/ 150694 w 608062"/>
                <a:gd name="connsiteY35" fmla="*/ 297929 h 603263"/>
                <a:gd name="connsiteX36" fmla="*/ 210292 w 608062"/>
                <a:gd name="connsiteY36" fmla="*/ 220148 h 603263"/>
                <a:gd name="connsiteX37" fmla="*/ 223683 w 608062"/>
                <a:gd name="connsiteY37" fmla="*/ 212407 h 603263"/>
                <a:gd name="connsiteX38" fmla="*/ 71029 w 608062"/>
                <a:gd name="connsiteY38" fmla="*/ 77763 h 603263"/>
                <a:gd name="connsiteX39" fmla="*/ 228128 w 608062"/>
                <a:gd name="connsiteY39" fmla="*/ 77763 h 603263"/>
                <a:gd name="connsiteX40" fmla="*/ 229799 w 608062"/>
                <a:gd name="connsiteY40" fmla="*/ 86106 h 603263"/>
                <a:gd name="connsiteX41" fmla="*/ 205009 w 608062"/>
                <a:gd name="connsiteY41" fmla="*/ 123648 h 603263"/>
                <a:gd name="connsiteX42" fmla="*/ 198138 w 608062"/>
                <a:gd name="connsiteY42" fmla="*/ 138109 h 603263"/>
                <a:gd name="connsiteX43" fmla="*/ 71029 w 608062"/>
                <a:gd name="connsiteY43" fmla="*/ 138109 h 603263"/>
                <a:gd name="connsiteX44" fmla="*/ 60444 w 608062"/>
                <a:gd name="connsiteY44" fmla="*/ 148584 h 603263"/>
                <a:gd name="connsiteX45" fmla="*/ 60444 w 608062"/>
                <a:gd name="connsiteY45" fmla="*/ 532350 h 603263"/>
                <a:gd name="connsiteX46" fmla="*/ 71029 w 608062"/>
                <a:gd name="connsiteY46" fmla="*/ 542917 h 603263"/>
                <a:gd name="connsiteX47" fmla="*/ 537033 w 608062"/>
                <a:gd name="connsiteY47" fmla="*/ 542917 h 603263"/>
                <a:gd name="connsiteX48" fmla="*/ 547618 w 608062"/>
                <a:gd name="connsiteY48" fmla="*/ 532350 h 603263"/>
                <a:gd name="connsiteX49" fmla="*/ 547618 w 608062"/>
                <a:gd name="connsiteY49" fmla="*/ 148584 h 603263"/>
                <a:gd name="connsiteX50" fmla="*/ 537033 w 608062"/>
                <a:gd name="connsiteY50" fmla="*/ 138109 h 603263"/>
                <a:gd name="connsiteX51" fmla="*/ 372506 w 608062"/>
                <a:gd name="connsiteY51" fmla="*/ 138109 h 603263"/>
                <a:gd name="connsiteX52" fmla="*/ 411874 w 608062"/>
                <a:gd name="connsiteY52" fmla="*/ 77763 h 603263"/>
                <a:gd name="connsiteX53" fmla="*/ 537126 w 608062"/>
                <a:gd name="connsiteY53" fmla="*/ 77763 h 603263"/>
                <a:gd name="connsiteX54" fmla="*/ 608062 w 608062"/>
                <a:gd name="connsiteY54" fmla="*/ 148584 h 603263"/>
                <a:gd name="connsiteX55" fmla="*/ 608062 w 608062"/>
                <a:gd name="connsiteY55" fmla="*/ 532350 h 603263"/>
                <a:gd name="connsiteX56" fmla="*/ 537126 w 608062"/>
                <a:gd name="connsiteY56" fmla="*/ 603263 h 603263"/>
                <a:gd name="connsiteX57" fmla="*/ 71029 w 608062"/>
                <a:gd name="connsiteY57" fmla="*/ 603263 h 603263"/>
                <a:gd name="connsiteX58" fmla="*/ 0 w 608062"/>
                <a:gd name="connsiteY58" fmla="*/ 532350 h 603263"/>
                <a:gd name="connsiteX59" fmla="*/ 0 w 608062"/>
                <a:gd name="connsiteY59" fmla="*/ 148584 h 603263"/>
                <a:gd name="connsiteX60" fmla="*/ 71029 w 608062"/>
                <a:gd name="connsiteY60" fmla="*/ 77763 h 603263"/>
                <a:gd name="connsiteX61" fmla="*/ 319948 w 608062"/>
                <a:gd name="connsiteY61" fmla="*/ 0 h 603263"/>
                <a:gd name="connsiteX62" fmla="*/ 380206 w 608062"/>
                <a:gd name="connsiteY62" fmla="*/ 60161 h 603263"/>
                <a:gd name="connsiteX63" fmla="*/ 319948 w 608062"/>
                <a:gd name="connsiteY63" fmla="*/ 120414 h 603263"/>
                <a:gd name="connsiteX64" fmla="*/ 307600 w 608062"/>
                <a:gd name="connsiteY64" fmla="*/ 119116 h 603263"/>
                <a:gd name="connsiteX65" fmla="*/ 294973 w 608062"/>
                <a:gd name="connsiteY65" fmla="*/ 138119 h 603263"/>
                <a:gd name="connsiteX66" fmla="*/ 274361 w 608062"/>
                <a:gd name="connsiteY66" fmla="*/ 169265 h 603263"/>
                <a:gd name="connsiteX67" fmla="*/ 256534 w 608062"/>
                <a:gd name="connsiteY67" fmla="*/ 178813 h 603263"/>
                <a:gd name="connsiteX68" fmla="*/ 244835 w 608062"/>
                <a:gd name="connsiteY68" fmla="*/ 175291 h 603263"/>
                <a:gd name="connsiteX69" fmla="*/ 238707 w 608062"/>
                <a:gd name="connsiteY69" fmla="*/ 145813 h 603263"/>
                <a:gd name="connsiteX70" fmla="*/ 271668 w 608062"/>
                <a:gd name="connsiteY70" fmla="*/ 95942 h 603263"/>
                <a:gd name="connsiteX71" fmla="*/ 259598 w 608062"/>
                <a:gd name="connsiteY71" fmla="*/ 60161 h 603263"/>
                <a:gd name="connsiteX72" fmla="*/ 319948 w 608062"/>
                <a:gd name="connsiteY72" fmla="*/ 0 h 60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8062" h="603263">
                  <a:moveTo>
                    <a:pt x="269315" y="421557"/>
                  </a:moveTo>
                  <a:lnTo>
                    <a:pt x="477217" y="421557"/>
                  </a:lnTo>
                  <a:cubicBezTo>
                    <a:pt x="488360" y="421557"/>
                    <a:pt x="497274" y="430547"/>
                    <a:pt x="497274" y="441668"/>
                  </a:cubicBezTo>
                  <a:cubicBezTo>
                    <a:pt x="497274" y="452697"/>
                    <a:pt x="488360" y="461779"/>
                    <a:pt x="477217" y="461779"/>
                  </a:cubicBezTo>
                  <a:lnTo>
                    <a:pt x="269315" y="461779"/>
                  </a:lnTo>
                  <a:cubicBezTo>
                    <a:pt x="258266" y="461779"/>
                    <a:pt x="249166" y="452697"/>
                    <a:pt x="249166" y="441668"/>
                  </a:cubicBezTo>
                  <a:cubicBezTo>
                    <a:pt x="249166" y="430547"/>
                    <a:pt x="258266" y="421557"/>
                    <a:pt x="269315" y="421557"/>
                  </a:cubicBezTo>
                  <a:close/>
                  <a:moveTo>
                    <a:pt x="223683" y="359251"/>
                  </a:moveTo>
                  <a:cubicBezTo>
                    <a:pt x="228812" y="358556"/>
                    <a:pt x="234197" y="359807"/>
                    <a:pt x="238606" y="363189"/>
                  </a:cubicBezTo>
                  <a:cubicBezTo>
                    <a:pt x="247425" y="369953"/>
                    <a:pt x="249096" y="382555"/>
                    <a:pt x="242319" y="391450"/>
                  </a:cubicBezTo>
                  <a:lnTo>
                    <a:pt x="171024" y="484387"/>
                  </a:lnTo>
                  <a:cubicBezTo>
                    <a:pt x="167126" y="489483"/>
                    <a:pt x="161091" y="492263"/>
                    <a:pt x="155057" y="492263"/>
                  </a:cubicBezTo>
                  <a:cubicBezTo>
                    <a:pt x="151066" y="492263"/>
                    <a:pt x="147074" y="491059"/>
                    <a:pt x="143639" y="488650"/>
                  </a:cubicBezTo>
                  <a:lnTo>
                    <a:pt x="100472" y="458906"/>
                  </a:lnTo>
                  <a:cubicBezTo>
                    <a:pt x="91282" y="452513"/>
                    <a:pt x="89054" y="440004"/>
                    <a:pt x="95367" y="430923"/>
                  </a:cubicBezTo>
                  <a:cubicBezTo>
                    <a:pt x="101679" y="421750"/>
                    <a:pt x="114304" y="419433"/>
                    <a:pt x="123402" y="425827"/>
                  </a:cubicBezTo>
                  <a:lnTo>
                    <a:pt x="150694" y="444729"/>
                  </a:lnTo>
                  <a:lnTo>
                    <a:pt x="210292" y="366988"/>
                  </a:lnTo>
                  <a:cubicBezTo>
                    <a:pt x="213681" y="362587"/>
                    <a:pt x="218554" y="359946"/>
                    <a:pt x="223683" y="359251"/>
                  </a:cubicBezTo>
                  <a:close/>
                  <a:moveTo>
                    <a:pt x="269315" y="274640"/>
                  </a:moveTo>
                  <a:lnTo>
                    <a:pt x="477217" y="274640"/>
                  </a:lnTo>
                  <a:cubicBezTo>
                    <a:pt x="488360" y="274640"/>
                    <a:pt x="497274" y="283718"/>
                    <a:pt x="497274" y="294833"/>
                  </a:cubicBezTo>
                  <a:cubicBezTo>
                    <a:pt x="497274" y="305856"/>
                    <a:pt x="488360" y="314933"/>
                    <a:pt x="477217" y="314933"/>
                  </a:cubicBezTo>
                  <a:lnTo>
                    <a:pt x="269315" y="314933"/>
                  </a:lnTo>
                  <a:cubicBezTo>
                    <a:pt x="258266" y="314933"/>
                    <a:pt x="249166" y="305856"/>
                    <a:pt x="249166" y="294833"/>
                  </a:cubicBezTo>
                  <a:cubicBezTo>
                    <a:pt x="249166" y="283718"/>
                    <a:pt x="258266" y="274640"/>
                    <a:pt x="269315" y="274640"/>
                  </a:cubicBezTo>
                  <a:close/>
                  <a:moveTo>
                    <a:pt x="223683" y="212407"/>
                  </a:moveTo>
                  <a:cubicBezTo>
                    <a:pt x="228812" y="211712"/>
                    <a:pt x="234197" y="212963"/>
                    <a:pt x="238606" y="216347"/>
                  </a:cubicBezTo>
                  <a:cubicBezTo>
                    <a:pt x="247425" y="223115"/>
                    <a:pt x="249096" y="235723"/>
                    <a:pt x="242319" y="244623"/>
                  </a:cubicBezTo>
                  <a:lnTo>
                    <a:pt x="171024" y="337608"/>
                  </a:lnTo>
                  <a:cubicBezTo>
                    <a:pt x="167126" y="342707"/>
                    <a:pt x="161091" y="345488"/>
                    <a:pt x="155057" y="345488"/>
                  </a:cubicBezTo>
                  <a:cubicBezTo>
                    <a:pt x="151066" y="345488"/>
                    <a:pt x="147074" y="344283"/>
                    <a:pt x="143639" y="341873"/>
                  </a:cubicBezTo>
                  <a:lnTo>
                    <a:pt x="100472" y="312114"/>
                  </a:lnTo>
                  <a:cubicBezTo>
                    <a:pt x="91282" y="305717"/>
                    <a:pt x="89054" y="293201"/>
                    <a:pt x="95367" y="284116"/>
                  </a:cubicBezTo>
                  <a:cubicBezTo>
                    <a:pt x="101679" y="274938"/>
                    <a:pt x="114304" y="272620"/>
                    <a:pt x="123402" y="279017"/>
                  </a:cubicBezTo>
                  <a:lnTo>
                    <a:pt x="150694" y="297929"/>
                  </a:lnTo>
                  <a:lnTo>
                    <a:pt x="210292" y="220148"/>
                  </a:lnTo>
                  <a:cubicBezTo>
                    <a:pt x="213681" y="215744"/>
                    <a:pt x="218554" y="213102"/>
                    <a:pt x="223683" y="212407"/>
                  </a:cubicBezTo>
                  <a:close/>
                  <a:moveTo>
                    <a:pt x="71029" y="77763"/>
                  </a:moveTo>
                  <a:lnTo>
                    <a:pt x="228128" y="77763"/>
                  </a:lnTo>
                  <a:cubicBezTo>
                    <a:pt x="228592" y="80544"/>
                    <a:pt x="229056" y="83325"/>
                    <a:pt x="229799" y="86106"/>
                  </a:cubicBezTo>
                  <a:lnTo>
                    <a:pt x="205009" y="123648"/>
                  </a:lnTo>
                  <a:cubicBezTo>
                    <a:pt x="201945" y="128190"/>
                    <a:pt x="199902" y="133011"/>
                    <a:pt x="198138" y="138109"/>
                  </a:cubicBezTo>
                  <a:lnTo>
                    <a:pt x="71029" y="138109"/>
                  </a:lnTo>
                  <a:cubicBezTo>
                    <a:pt x="65179" y="138109"/>
                    <a:pt x="60444" y="142837"/>
                    <a:pt x="60444" y="148584"/>
                  </a:cubicBezTo>
                  <a:lnTo>
                    <a:pt x="60444" y="532350"/>
                  </a:lnTo>
                  <a:cubicBezTo>
                    <a:pt x="60444" y="538190"/>
                    <a:pt x="65179" y="542917"/>
                    <a:pt x="71029" y="542917"/>
                  </a:cubicBezTo>
                  <a:lnTo>
                    <a:pt x="537033" y="542917"/>
                  </a:lnTo>
                  <a:cubicBezTo>
                    <a:pt x="542883" y="542917"/>
                    <a:pt x="547618" y="538190"/>
                    <a:pt x="547618" y="532350"/>
                  </a:cubicBezTo>
                  <a:lnTo>
                    <a:pt x="547618" y="148584"/>
                  </a:lnTo>
                  <a:cubicBezTo>
                    <a:pt x="547618" y="142837"/>
                    <a:pt x="542883" y="138109"/>
                    <a:pt x="537033" y="138109"/>
                  </a:cubicBezTo>
                  <a:lnTo>
                    <a:pt x="372506" y="138109"/>
                  </a:lnTo>
                  <a:cubicBezTo>
                    <a:pt x="392747" y="124205"/>
                    <a:pt x="407417" y="102791"/>
                    <a:pt x="411874" y="77763"/>
                  </a:cubicBezTo>
                  <a:lnTo>
                    <a:pt x="537126" y="77763"/>
                  </a:lnTo>
                  <a:cubicBezTo>
                    <a:pt x="576215" y="77763"/>
                    <a:pt x="608062" y="109558"/>
                    <a:pt x="608062" y="148584"/>
                  </a:cubicBezTo>
                  <a:lnTo>
                    <a:pt x="608062" y="532350"/>
                  </a:lnTo>
                  <a:cubicBezTo>
                    <a:pt x="608062" y="571468"/>
                    <a:pt x="576215" y="603263"/>
                    <a:pt x="537126" y="603263"/>
                  </a:cubicBezTo>
                  <a:lnTo>
                    <a:pt x="71029" y="603263"/>
                  </a:lnTo>
                  <a:cubicBezTo>
                    <a:pt x="31847" y="603263"/>
                    <a:pt x="0" y="571468"/>
                    <a:pt x="0" y="532350"/>
                  </a:cubicBezTo>
                  <a:lnTo>
                    <a:pt x="0" y="148584"/>
                  </a:lnTo>
                  <a:cubicBezTo>
                    <a:pt x="0" y="109558"/>
                    <a:pt x="31847" y="77763"/>
                    <a:pt x="71029" y="77763"/>
                  </a:cubicBezTo>
                  <a:close/>
                  <a:moveTo>
                    <a:pt x="319948" y="0"/>
                  </a:moveTo>
                  <a:cubicBezTo>
                    <a:pt x="353188" y="0"/>
                    <a:pt x="380206" y="26975"/>
                    <a:pt x="380206" y="60161"/>
                  </a:cubicBezTo>
                  <a:cubicBezTo>
                    <a:pt x="380206" y="93439"/>
                    <a:pt x="353188" y="120414"/>
                    <a:pt x="319948" y="120414"/>
                  </a:cubicBezTo>
                  <a:cubicBezTo>
                    <a:pt x="315677" y="120414"/>
                    <a:pt x="311499" y="119950"/>
                    <a:pt x="307600" y="119116"/>
                  </a:cubicBezTo>
                  <a:lnTo>
                    <a:pt x="294973" y="138119"/>
                  </a:lnTo>
                  <a:lnTo>
                    <a:pt x="274361" y="169265"/>
                  </a:lnTo>
                  <a:cubicBezTo>
                    <a:pt x="270275" y="175476"/>
                    <a:pt x="263498" y="178813"/>
                    <a:pt x="256534" y="178813"/>
                  </a:cubicBezTo>
                  <a:cubicBezTo>
                    <a:pt x="252449" y="178813"/>
                    <a:pt x="248456" y="177701"/>
                    <a:pt x="244835" y="175291"/>
                  </a:cubicBezTo>
                  <a:cubicBezTo>
                    <a:pt x="234994" y="168802"/>
                    <a:pt x="232301" y="155639"/>
                    <a:pt x="238707" y="145813"/>
                  </a:cubicBezTo>
                  <a:lnTo>
                    <a:pt x="271668" y="95942"/>
                  </a:lnTo>
                  <a:cubicBezTo>
                    <a:pt x="264240" y="85931"/>
                    <a:pt x="259598" y="73602"/>
                    <a:pt x="259598" y="60161"/>
                  </a:cubicBezTo>
                  <a:cubicBezTo>
                    <a:pt x="259598" y="26975"/>
                    <a:pt x="286616" y="0"/>
                    <a:pt x="319948" y="0"/>
                  </a:cubicBezTo>
                  <a:close/>
                </a:path>
              </a:pathLst>
            </a:custGeom>
            <a:solidFill>
              <a:schemeClr val="bg1"/>
            </a:solidFill>
            <a:ln>
              <a:noFill/>
            </a:ln>
          </p:spPr>
          <p:txBody>
            <a:bodyPr/>
            <a:lstStyle/>
            <a:p>
              <a:endParaRPr lang="zh-CN" altLang="en-US"/>
            </a:p>
          </p:txBody>
        </p:sp>
      </p:grpSp>
      <p:grpSp>
        <p:nvGrpSpPr>
          <p:cNvPr id="38" name="组合 37"/>
          <p:cNvGrpSpPr/>
          <p:nvPr/>
        </p:nvGrpSpPr>
        <p:grpSpPr>
          <a:xfrm>
            <a:off x="549124" y="444156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1330172" y="3401321"/>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53" name="图片 52"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PA" val="v5.2.11"/>
</p:tagLst>
</file>

<file path=ppt/tags/tag11.xml><?xml version="1.0" encoding="utf-8"?>
<p:tagLst xmlns:p="http://schemas.openxmlformats.org/presentationml/2006/main">
  <p:tag name="PA" val="v5.2.11"/>
</p:tagLst>
</file>

<file path=ppt/tags/tag12.xml><?xml version="1.0" encoding="utf-8"?>
<p:tagLst xmlns:p="http://schemas.openxmlformats.org/presentationml/2006/main">
  <p:tag name="PA" val="v5.2.11"/>
</p:tagLst>
</file>

<file path=ppt/tags/tag13.xml><?xml version="1.0" encoding="utf-8"?>
<p:tagLst xmlns:p="http://schemas.openxmlformats.org/presentationml/2006/main">
  <p:tag name="PA" val="v5.2.11"/>
</p:tagLst>
</file>

<file path=ppt/tags/tag14.xml><?xml version="1.0" encoding="utf-8"?>
<p:tagLst xmlns:p="http://schemas.openxmlformats.org/presentationml/2006/main">
  <p:tag name="PA" val="v5.2.11"/>
</p:tagLst>
</file>

<file path=ppt/tags/tag15.xml><?xml version="1.0" encoding="utf-8"?>
<p:tagLst xmlns:p="http://schemas.openxmlformats.org/presentationml/2006/main">
  <p:tag name="PA" val="v5.2.11"/>
</p:tagLst>
</file>

<file path=ppt/tags/tag16.xml><?xml version="1.0" encoding="utf-8"?>
<p:tagLst xmlns:p="http://schemas.openxmlformats.org/presentationml/2006/main">
  <p:tag name="PA" val="v5.2.11"/>
</p:tagLst>
</file>

<file path=ppt/tags/tag17.xml><?xml version="1.0" encoding="utf-8"?>
<p:tagLst xmlns:p="http://schemas.openxmlformats.org/presentationml/2006/main">
  <p:tag name="PA" val="v5.2.11"/>
</p:tagLst>
</file>

<file path=ppt/tags/tag18.xml><?xml version="1.0" encoding="utf-8"?>
<p:tagLst xmlns:p="http://schemas.openxmlformats.org/presentationml/2006/main">
  <p:tag name="PA" val="v5.2.11"/>
</p:tagLst>
</file>

<file path=ppt/tags/tag19.xml><?xml version="1.0" encoding="utf-8"?>
<p:tagLst xmlns:p="http://schemas.openxmlformats.org/presentationml/2006/main">
  <p:tag name="PA" val="v5.2.11"/>
</p:tagLst>
</file>

<file path=ppt/tags/tag2.xml><?xml version="1.0" encoding="utf-8"?>
<p:tagLst xmlns:p="http://schemas.openxmlformats.org/presentationml/2006/main">
  <p:tag name="PA" val="v5.2.11"/>
</p:tagLst>
</file>

<file path=ppt/tags/tag20.xml><?xml version="1.0" encoding="utf-8"?>
<p:tagLst xmlns:p="http://schemas.openxmlformats.org/presentationml/2006/main">
  <p:tag name="PA" val="v5.2.11"/>
</p:tagLst>
</file>

<file path=ppt/tags/tag21.xml><?xml version="1.0" encoding="utf-8"?>
<p:tagLst xmlns:p="http://schemas.openxmlformats.org/presentationml/2006/main">
  <p:tag name="PA" val="v5.2.11"/>
</p:tagLst>
</file>

<file path=ppt/tags/tag22.xml><?xml version="1.0" encoding="utf-8"?>
<p:tagLst xmlns:p="http://schemas.openxmlformats.org/presentationml/2006/main">
  <p:tag name="PA" val="v5.2.11"/>
</p:tagLst>
</file>

<file path=ppt/tags/tag23.xml><?xml version="1.0" encoding="utf-8"?>
<p:tagLst xmlns:p="http://schemas.openxmlformats.org/presentationml/2006/main">
  <p:tag name="PA" val="v5.2.11"/>
</p:tagLst>
</file>

<file path=ppt/tags/tag24.xml><?xml version="1.0" encoding="utf-8"?>
<p:tagLst xmlns:p="http://schemas.openxmlformats.org/presentationml/2006/main">
  <p:tag name="PA" val="v5.2.11"/>
</p:tagLst>
</file>

<file path=ppt/tags/tag25.xml><?xml version="1.0" encoding="utf-8"?>
<p:tagLst xmlns:p="http://schemas.openxmlformats.org/presentationml/2006/main">
  <p:tag name="PA" val="v5.2.11"/>
</p:tagLst>
</file>

<file path=ppt/tags/tag26.xml><?xml version="1.0" encoding="utf-8"?>
<p:tagLst xmlns:p="http://schemas.openxmlformats.org/presentationml/2006/main">
  <p:tag name="PA" val="v5.2.11"/>
</p:tagLst>
</file>

<file path=ppt/tags/tag27.xml><?xml version="1.0" encoding="utf-8"?>
<p:tagLst xmlns:p="http://schemas.openxmlformats.org/presentationml/2006/main">
  <p:tag name="PA" val="v5.2.11"/>
</p:tagLst>
</file>

<file path=ppt/tags/tag28.xml><?xml version="1.0" encoding="utf-8"?>
<p:tagLst xmlns:p="http://schemas.openxmlformats.org/presentationml/2006/main">
  <p:tag name="PA" val="v5.2.11"/>
</p:tagLst>
</file>

<file path=ppt/tags/tag29.xml><?xml version="1.0" encoding="utf-8"?>
<p:tagLst xmlns:p="http://schemas.openxmlformats.org/presentationml/2006/main">
  <p:tag name="PA" val="v5.2.11"/>
</p:tagLst>
</file>

<file path=ppt/tags/tag3.xml><?xml version="1.0" encoding="utf-8"?>
<p:tagLst xmlns:p="http://schemas.openxmlformats.org/presentationml/2006/main">
  <p:tag name="PA" val="v5.2.11"/>
</p:tagLst>
</file>

<file path=ppt/tags/tag30.xml><?xml version="1.0" encoding="utf-8"?>
<p:tagLst xmlns:p="http://schemas.openxmlformats.org/presentationml/2006/main">
  <p:tag name="PA" val="v5.2.11"/>
</p:tagLst>
</file>

<file path=ppt/tags/tag31.xml><?xml version="1.0" encoding="utf-8"?>
<p:tagLst xmlns:p="http://schemas.openxmlformats.org/presentationml/2006/main">
  <p:tag name="PA" val="v5.2.11"/>
</p:tagLst>
</file>

<file path=ppt/tags/tag32.xml><?xml version="1.0" encoding="utf-8"?>
<p:tagLst xmlns:p="http://schemas.openxmlformats.org/presentationml/2006/main">
  <p:tag name="PA" val="v5.2.11"/>
</p:tagLst>
</file>

<file path=ppt/tags/tag33.xml><?xml version="1.0" encoding="utf-8"?>
<p:tagLst xmlns:p="http://schemas.openxmlformats.org/presentationml/2006/main">
  <p:tag name="PA" val="v5.2.11"/>
</p:tagLst>
</file>

<file path=ppt/tags/tag34.xml><?xml version="1.0" encoding="utf-8"?>
<p:tagLst xmlns:p="http://schemas.openxmlformats.org/presentationml/2006/main">
  <p:tag name="PA" val="v5.2.11"/>
</p:tagLst>
</file>

<file path=ppt/tags/tag35.xml><?xml version="1.0" encoding="utf-8"?>
<p:tagLst xmlns:p="http://schemas.openxmlformats.org/presentationml/2006/main">
  <p:tag name="PA" val="v5.2.11"/>
</p:tagLst>
</file>

<file path=ppt/tags/tag36.xml><?xml version="1.0" encoding="utf-8"?>
<p:tagLst xmlns:p="http://schemas.openxmlformats.org/presentationml/2006/main">
  <p:tag name="PA" val="v5.2.11"/>
</p:tagLst>
</file>

<file path=ppt/tags/tag37.xml><?xml version="1.0" encoding="utf-8"?>
<p:tagLst xmlns:p="http://schemas.openxmlformats.org/presentationml/2006/main">
  <p:tag name="PA" val="v5.2.11"/>
</p:tagLst>
</file>

<file path=ppt/tags/tag38.xml><?xml version="1.0" encoding="utf-8"?>
<p:tagLst xmlns:p="http://schemas.openxmlformats.org/presentationml/2006/main">
  <p:tag name="PA" val="v5.2.11"/>
</p:tagLst>
</file>

<file path=ppt/tags/tag39.xml><?xml version="1.0" encoding="utf-8"?>
<p:tagLst xmlns:p="http://schemas.openxmlformats.org/presentationml/2006/main">
  <p:tag name="PA" val="v5.2.11"/>
</p:tagLst>
</file>

<file path=ppt/tags/tag4.xml><?xml version="1.0" encoding="utf-8"?>
<p:tagLst xmlns:p="http://schemas.openxmlformats.org/presentationml/2006/main">
  <p:tag name="PA" val="v5.2.11"/>
</p:tagLst>
</file>

<file path=ppt/tags/tag40.xml><?xml version="1.0" encoding="utf-8"?>
<p:tagLst xmlns:p="http://schemas.openxmlformats.org/presentationml/2006/main">
  <p:tag name="PA" val="v5.2.11"/>
</p:tagLst>
</file>

<file path=ppt/tags/tag41.xml><?xml version="1.0" encoding="utf-8"?>
<p:tagLst xmlns:p="http://schemas.openxmlformats.org/presentationml/2006/main">
  <p:tag name="PA" val="v5.2.11"/>
</p:tagLst>
</file>

<file path=ppt/tags/tag42.xml><?xml version="1.0" encoding="utf-8"?>
<p:tagLst xmlns:p="http://schemas.openxmlformats.org/presentationml/2006/main">
  <p:tag name="PA" val="v5.2.11"/>
</p:tagLst>
</file>

<file path=ppt/tags/tag43.xml><?xml version="1.0" encoding="utf-8"?>
<p:tagLst xmlns:p="http://schemas.openxmlformats.org/presentationml/2006/main">
  <p:tag name="PA" val="v5.2.11"/>
</p:tagLst>
</file>

<file path=ppt/tags/tag44.xml><?xml version="1.0" encoding="utf-8"?>
<p:tagLst xmlns:p="http://schemas.openxmlformats.org/presentationml/2006/main">
  <p:tag name="PA" val="v5.2.11"/>
</p:tagLst>
</file>

<file path=ppt/tags/tag45.xml><?xml version="1.0" encoding="utf-8"?>
<p:tagLst xmlns:p="http://schemas.openxmlformats.org/presentationml/2006/main">
  <p:tag name="PA" val="v5.2.11"/>
</p:tagLst>
</file>

<file path=ppt/tags/tag46.xml><?xml version="1.0" encoding="utf-8"?>
<p:tagLst xmlns:p="http://schemas.openxmlformats.org/presentationml/2006/main">
  <p:tag name="PA" val="v5.2.11"/>
</p:tagLst>
</file>

<file path=ppt/tags/tag47.xml><?xml version="1.0" encoding="utf-8"?>
<p:tagLst xmlns:p="http://schemas.openxmlformats.org/presentationml/2006/main">
  <p:tag name="PA" val="v5.2.11"/>
</p:tagLst>
</file>

<file path=ppt/tags/tag48.xml><?xml version="1.0" encoding="utf-8"?>
<p:tagLst xmlns:p="http://schemas.openxmlformats.org/presentationml/2006/main">
  <p:tag name="PA" val="v5.2.11"/>
</p:tagLst>
</file>

<file path=ppt/tags/tag49.xml><?xml version="1.0" encoding="utf-8"?>
<p:tagLst xmlns:p="http://schemas.openxmlformats.org/presentationml/2006/main">
  <p:tag name="PA" val="v5.2.11"/>
</p:tagLst>
</file>

<file path=ppt/tags/tag5.xml><?xml version="1.0" encoding="utf-8"?>
<p:tagLst xmlns:p="http://schemas.openxmlformats.org/presentationml/2006/main">
  <p:tag name="PA" val="v5.2.11"/>
</p:tagLst>
</file>

<file path=ppt/tags/tag50.xml><?xml version="1.0" encoding="utf-8"?>
<p:tagLst xmlns:p="http://schemas.openxmlformats.org/presentationml/2006/main">
  <p:tag name="PA" val="v5.2.11"/>
</p:tagLst>
</file>

<file path=ppt/tags/tag51.xml><?xml version="1.0" encoding="utf-8"?>
<p:tagLst xmlns:p="http://schemas.openxmlformats.org/presentationml/2006/main">
  <p:tag name="PA" val="v5.2.11"/>
</p:tagLst>
</file>

<file path=ppt/tags/tag52.xml><?xml version="1.0" encoding="utf-8"?>
<p:tagLst xmlns:p="http://schemas.openxmlformats.org/presentationml/2006/main">
  <p:tag name="PA" val="v5.2.11"/>
</p:tagLst>
</file>

<file path=ppt/tags/tag53.xml><?xml version="1.0" encoding="utf-8"?>
<p:tagLst xmlns:p="http://schemas.openxmlformats.org/presentationml/2006/main">
  <p:tag name="PA" val="v5.2.11"/>
</p:tagLst>
</file>

<file path=ppt/tags/tag54.xml><?xml version="1.0" encoding="utf-8"?>
<p:tagLst xmlns:p="http://schemas.openxmlformats.org/presentationml/2006/main">
  <p:tag name="PA" val="v5.2.11"/>
</p:tagLst>
</file>

<file path=ppt/tags/tag55.xml><?xml version="1.0" encoding="utf-8"?>
<p:tagLst xmlns:p="http://schemas.openxmlformats.org/presentationml/2006/main">
  <p:tag name="PA" val="v5.2.11"/>
</p:tagLst>
</file>

<file path=ppt/tags/tag56.xml><?xml version="1.0" encoding="utf-8"?>
<p:tagLst xmlns:p="http://schemas.openxmlformats.org/presentationml/2006/main">
  <p:tag name="PA" val="v5.2.11"/>
</p:tagLst>
</file>

<file path=ppt/tags/tag57.xml><?xml version="1.0" encoding="utf-8"?>
<p:tagLst xmlns:p="http://schemas.openxmlformats.org/presentationml/2006/main">
  <p:tag name="PA" val="v5.2.11"/>
</p:tagLst>
</file>

<file path=ppt/tags/tag58.xml><?xml version="1.0" encoding="utf-8"?>
<p:tagLst xmlns:p="http://schemas.openxmlformats.org/presentationml/2006/main">
  <p:tag name="PA" val="v5.2.11"/>
</p:tagLst>
</file>

<file path=ppt/tags/tag59.xml><?xml version="1.0" encoding="utf-8"?>
<p:tagLst xmlns:p="http://schemas.openxmlformats.org/presentationml/2006/main">
  <p:tag name="PA" val="v5.2.11"/>
</p:tagLst>
</file>

<file path=ppt/tags/tag6.xml><?xml version="1.0" encoding="utf-8"?>
<p:tagLst xmlns:p="http://schemas.openxmlformats.org/presentationml/2006/main">
  <p:tag name="PA" val="v5.2.11"/>
</p:tagLst>
</file>

<file path=ppt/tags/tag60.xml><?xml version="1.0" encoding="utf-8"?>
<p:tagLst xmlns:p="http://schemas.openxmlformats.org/presentationml/2006/main">
  <p:tag name="PA" val="v5.2.11"/>
</p:tagLst>
</file>

<file path=ppt/tags/tag61.xml><?xml version="1.0" encoding="utf-8"?>
<p:tagLst xmlns:p="http://schemas.openxmlformats.org/presentationml/2006/main">
  <p:tag name="PA" val="v5.2.11"/>
</p:tagLst>
</file>

<file path=ppt/tags/tag62.xml><?xml version="1.0" encoding="utf-8"?>
<p:tagLst xmlns:p="http://schemas.openxmlformats.org/presentationml/2006/main">
  <p:tag name="PA" val="v5.2.11"/>
</p:tagLst>
</file>

<file path=ppt/tags/tag63.xml><?xml version="1.0" encoding="utf-8"?>
<p:tagLst xmlns:p="http://schemas.openxmlformats.org/presentationml/2006/main">
  <p:tag name="PA" val="v5.2.11"/>
</p:tagLst>
</file>

<file path=ppt/tags/tag64.xml><?xml version="1.0" encoding="utf-8"?>
<p:tagLst xmlns:p="http://schemas.openxmlformats.org/presentationml/2006/main">
  <p:tag name="PA" val="v5.2.11"/>
</p:tagLst>
</file>

<file path=ppt/tags/tag65.xml><?xml version="1.0" encoding="utf-8"?>
<p:tagLst xmlns:p="http://schemas.openxmlformats.org/presentationml/2006/main">
  <p:tag name="PA" val="v5.2.11"/>
</p:tagLst>
</file>

<file path=ppt/tags/tag66.xml><?xml version="1.0" encoding="utf-8"?>
<p:tagLst xmlns:p="http://schemas.openxmlformats.org/presentationml/2006/main">
  <p:tag name="PA" val="v5.2.11"/>
</p:tagLst>
</file>

<file path=ppt/tags/tag67.xml><?xml version="1.0" encoding="utf-8"?>
<p:tagLst xmlns:p="http://schemas.openxmlformats.org/presentationml/2006/main">
  <p:tag name="PA" val="v5.2.11"/>
</p:tagLst>
</file>

<file path=ppt/tags/tag68.xml><?xml version="1.0" encoding="utf-8"?>
<p:tagLst xmlns:p="http://schemas.openxmlformats.org/presentationml/2006/main">
  <p:tag name="PA" val="v5.2.11"/>
</p:tagLst>
</file>

<file path=ppt/tags/tag69.xml><?xml version="1.0" encoding="utf-8"?>
<p:tagLst xmlns:p="http://schemas.openxmlformats.org/presentationml/2006/main">
  <p:tag name="PA" val="v5.2.11"/>
</p:tagLst>
</file>

<file path=ppt/tags/tag7.xml><?xml version="1.0" encoding="utf-8"?>
<p:tagLst xmlns:p="http://schemas.openxmlformats.org/presentationml/2006/main">
  <p:tag name="PA" val="v5.2.11"/>
</p:tagLst>
</file>

<file path=ppt/tags/tag70.xml><?xml version="1.0" encoding="utf-8"?>
<p:tagLst xmlns:p="http://schemas.openxmlformats.org/presentationml/2006/main">
  <p:tag name="PA" val="v5.2.11"/>
</p:tagLst>
</file>

<file path=ppt/tags/tag71.xml><?xml version="1.0" encoding="utf-8"?>
<p:tagLst xmlns:p="http://schemas.openxmlformats.org/presentationml/2006/main">
  <p:tag name="PA" val="v5.2.11"/>
</p:tagLst>
</file>

<file path=ppt/tags/tag72.xml><?xml version="1.0" encoding="utf-8"?>
<p:tagLst xmlns:p="http://schemas.openxmlformats.org/presentationml/2006/main">
  <p:tag name="PA" val="v5.2.11"/>
</p:tagLst>
</file>

<file path=ppt/tags/tag73.xml><?xml version="1.0" encoding="utf-8"?>
<p:tagLst xmlns:p="http://schemas.openxmlformats.org/presentationml/2006/main">
  <p:tag name="KSO_WM_UNIT_TABLE_BEAUTIFY" val="smartTable{c8f8aef9-4f1a-4d0b-8b4b-610d14539d25}"/>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PA" val="v5.2.11"/>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PA" val="v5.2.11"/>
</p:tagLst>
</file>

<file path=ppt/tags/tag89.xml><?xml version="1.0" encoding="utf-8"?>
<p:tagLst xmlns:p="http://schemas.openxmlformats.org/presentationml/2006/main">
  <p:tag name="PA" val="v5.2.11"/>
</p:tagLst>
</file>

<file path=ppt/tags/tag9.xml><?xml version="1.0" encoding="utf-8"?>
<p:tagLst xmlns:p="http://schemas.openxmlformats.org/presentationml/2006/main">
  <p:tag name="PA" val="v5.2.11"/>
</p:tagLst>
</file>

<file path=ppt/tags/tag90.xml><?xml version="1.0" encoding="utf-8"?>
<p:tagLst xmlns:p="http://schemas.openxmlformats.org/presentationml/2006/main">
  <p:tag name="PA" val="v5.2.11"/>
</p:tagLst>
</file>

<file path=ppt/tags/tag91.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鸢尾">
      <a:dk1>
        <a:srgbClr val="000000"/>
      </a:dk1>
      <a:lt1>
        <a:srgbClr val="FFFFFF"/>
      </a:lt1>
      <a:dk2>
        <a:srgbClr val="F3DE9B"/>
      </a:dk2>
      <a:lt2>
        <a:srgbClr val="C7AF63"/>
      </a:lt2>
      <a:accent1>
        <a:srgbClr val="CFBFCC"/>
      </a:accent1>
      <a:accent2>
        <a:srgbClr val="EBD9E7"/>
      </a:accent2>
      <a:accent3>
        <a:srgbClr val="D9CBE5"/>
      </a:accent3>
      <a:accent4>
        <a:srgbClr val="CCAAD5"/>
      </a:accent4>
      <a:accent5>
        <a:srgbClr val="9665A4"/>
      </a:accent5>
      <a:accent6>
        <a:srgbClr val="4E2C56"/>
      </a:accent6>
      <a:hlink>
        <a:srgbClr val="EDEDEC"/>
      </a:hlink>
      <a:folHlink>
        <a:srgbClr val="C8C7C6"/>
      </a:folHlink>
    </a:clrScheme>
    <a:fontScheme name="bvdb00dd">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2646</Words>
  <Application>WPS Office WWO_feishu_20230531100529-62b4f7f279</Application>
  <PresentationFormat>宽屏</PresentationFormat>
  <Paragraphs>285</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Arial</vt:lpstr>
      <vt:lpstr>宋体</vt:lpstr>
      <vt:lpstr>Wingdings</vt:lpstr>
      <vt:lpstr>Impact</vt:lpstr>
      <vt:lpstr>Noto Kufi Arabic</vt:lpstr>
      <vt:lpstr>华文新魏</vt:lpstr>
      <vt:lpstr>思源黑体 CN</vt:lpstr>
      <vt:lpstr>微软雅黑</vt:lpstr>
      <vt:lpstr>汉仪旗黑KW 55S</vt:lpstr>
      <vt:lpstr>宋体</vt:lpstr>
      <vt:lpstr>汉仪书宋二KW</vt:lpstr>
      <vt:lpstr>Times New Roman</vt:lpstr>
      <vt:lpstr>Arial</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当前微服务架构盛行，服务部署均以分布式形式。  运维系统拟使 SOCKET 通信 RAFT 算法在机器间同步状态。</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office2016mac10413</dc:creator>
  <cp:lastModifiedBy>Lilith Melt</cp:lastModifiedBy>
  <dcterms:created xsi:type="dcterms:W3CDTF">2024-06-03T02:33:30Z</dcterms:created>
  <dcterms:modified xsi:type="dcterms:W3CDTF">2024-06-03T02:33:30Z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KSOTemplateUUID">
    <vt:lpwstr>v1.0_mb_znHGC65DvJoUAL1zlx+X1w==</vt:lpwstr>
  </property>
  <property fmtid="{D5CDD505-2E9C-101B-9397-08002B2CF9AE}" pid="4" name="ICV">
    <vt:lpwstr/>
  </property>
</Properties>
</file>